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9" r:id="rId5"/>
    <p:sldId id="260" r:id="rId6"/>
    <p:sldId id="261" r:id="rId7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4276725"/>
            <a:ext cx="4762500" cy="227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" y="171450"/>
            <a:ext cx="4448175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" y="2295524"/>
            <a:ext cx="4219575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833938" y="323671"/>
            <a:ext cx="385286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Three series –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Series of Interest (</a:t>
            </a:r>
            <a:r>
              <a:rPr lang="en-US" dirty="0" err="1" smtClean="0"/>
              <a:t>SoI</a:t>
            </a:r>
            <a:r>
              <a:rPr lang="en-US" dirty="0" smtClean="0"/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Leading Series (LS) which describes 2</a:t>
            </a:r>
            <a:r>
              <a:rPr lang="en-US" baseline="30000" dirty="0" smtClean="0"/>
              <a:t>nd</a:t>
            </a:r>
            <a:r>
              <a:rPr lang="en-US" dirty="0" smtClean="0"/>
              <a:t> lead of </a:t>
            </a:r>
            <a:r>
              <a:rPr lang="en-US" dirty="0" err="1" smtClean="0"/>
              <a:t>SoI</a:t>
            </a:r>
            <a:r>
              <a:rPr lang="en-US" dirty="0" smtClean="0"/>
              <a:t> nearly perfectly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Random series (RS) which is used to add sufficient error to the LS such that the required matrices are invertible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06133" y="4038600"/>
            <a:ext cx="19186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(series definitions)</a:t>
            </a:r>
            <a:endParaRPr lang="en-US" dirty="0"/>
          </a:p>
        </p:txBody>
      </p:sp>
      <p:sp>
        <p:nvSpPr>
          <p:cNvPr id="6" name="Freeform 5"/>
          <p:cNvSpPr/>
          <p:nvPr/>
        </p:nvSpPr>
        <p:spPr>
          <a:xfrm>
            <a:off x="5848350" y="3486150"/>
            <a:ext cx="2486025" cy="1885950"/>
          </a:xfrm>
          <a:custGeom>
            <a:avLst/>
            <a:gdLst>
              <a:gd name="connsiteX0" fmla="*/ 2124075 w 2486025"/>
              <a:gd name="connsiteY0" fmla="*/ 190500 h 1885950"/>
              <a:gd name="connsiteX1" fmla="*/ 1866900 w 2486025"/>
              <a:gd name="connsiteY1" fmla="*/ 133350 h 1885950"/>
              <a:gd name="connsiteX2" fmla="*/ 1419225 w 2486025"/>
              <a:gd name="connsiteY2" fmla="*/ 95250 h 1885950"/>
              <a:gd name="connsiteX3" fmla="*/ 1266825 w 2486025"/>
              <a:gd name="connsiteY3" fmla="*/ 57150 h 1885950"/>
              <a:gd name="connsiteX4" fmla="*/ 1152525 w 2486025"/>
              <a:gd name="connsiteY4" fmla="*/ 19050 h 1885950"/>
              <a:gd name="connsiteX5" fmla="*/ 1019175 w 2486025"/>
              <a:gd name="connsiteY5" fmla="*/ 0 h 1885950"/>
              <a:gd name="connsiteX6" fmla="*/ 704850 w 2486025"/>
              <a:gd name="connsiteY6" fmla="*/ 9525 h 1885950"/>
              <a:gd name="connsiteX7" fmla="*/ 581025 w 2486025"/>
              <a:gd name="connsiteY7" fmla="*/ 28575 h 1885950"/>
              <a:gd name="connsiteX8" fmla="*/ 485775 w 2486025"/>
              <a:gd name="connsiteY8" fmla="*/ 38100 h 1885950"/>
              <a:gd name="connsiteX9" fmla="*/ 361950 w 2486025"/>
              <a:gd name="connsiteY9" fmla="*/ 76200 h 1885950"/>
              <a:gd name="connsiteX10" fmla="*/ 190500 w 2486025"/>
              <a:gd name="connsiteY10" fmla="*/ 200025 h 1885950"/>
              <a:gd name="connsiteX11" fmla="*/ 142875 w 2486025"/>
              <a:gd name="connsiteY11" fmla="*/ 266700 h 1885950"/>
              <a:gd name="connsiteX12" fmla="*/ 76200 w 2486025"/>
              <a:gd name="connsiteY12" fmla="*/ 390525 h 1885950"/>
              <a:gd name="connsiteX13" fmla="*/ 57150 w 2486025"/>
              <a:gd name="connsiteY13" fmla="*/ 647700 h 1885950"/>
              <a:gd name="connsiteX14" fmla="*/ 28575 w 2486025"/>
              <a:gd name="connsiteY14" fmla="*/ 790575 h 1885950"/>
              <a:gd name="connsiteX15" fmla="*/ 19050 w 2486025"/>
              <a:gd name="connsiteY15" fmla="*/ 866775 h 1885950"/>
              <a:gd name="connsiteX16" fmla="*/ 0 w 2486025"/>
              <a:gd name="connsiteY16" fmla="*/ 981075 h 1885950"/>
              <a:gd name="connsiteX17" fmla="*/ 9525 w 2486025"/>
              <a:gd name="connsiteY17" fmla="*/ 1066800 h 1885950"/>
              <a:gd name="connsiteX18" fmla="*/ 19050 w 2486025"/>
              <a:gd name="connsiteY18" fmla="*/ 1162050 h 1885950"/>
              <a:gd name="connsiteX19" fmla="*/ 57150 w 2486025"/>
              <a:gd name="connsiteY19" fmla="*/ 1371600 h 1885950"/>
              <a:gd name="connsiteX20" fmla="*/ 114300 w 2486025"/>
              <a:gd name="connsiteY20" fmla="*/ 1504950 h 1885950"/>
              <a:gd name="connsiteX21" fmla="*/ 238125 w 2486025"/>
              <a:gd name="connsiteY21" fmla="*/ 1571625 h 1885950"/>
              <a:gd name="connsiteX22" fmla="*/ 533400 w 2486025"/>
              <a:gd name="connsiteY22" fmla="*/ 1666875 h 1885950"/>
              <a:gd name="connsiteX23" fmla="*/ 828675 w 2486025"/>
              <a:gd name="connsiteY23" fmla="*/ 1781175 h 1885950"/>
              <a:gd name="connsiteX24" fmla="*/ 1066800 w 2486025"/>
              <a:gd name="connsiteY24" fmla="*/ 1857375 h 1885950"/>
              <a:gd name="connsiteX25" fmla="*/ 1400175 w 2486025"/>
              <a:gd name="connsiteY25" fmla="*/ 1885950 h 1885950"/>
              <a:gd name="connsiteX26" fmla="*/ 2200275 w 2486025"/>
              <a:gd name="connsiteY26" fmla="*/ 1733550 h 1885950"/>
              <a:gd name="connsiteX27" fmla="*/ 2266950 w 2486025"/>
              <a:gd name="connsiteY27" fmla="*/ 1657350 h 1885950"/>
              <a:gd name="connsiteX28" fmla="*/ 2295525 w 2486025"/>
              <a:gd name="connsiteY28" fmla="*/ 1600200 h 1885950"/>
              <a:gd name="connsiteX29" fmla="*/ 2371725 w 2486025"/>
              <a:gd name="connsiteY29" fmla="*/ 1419225 h 1885950"/>
              <a:gd name="connsiteX30" fmla="*/ 2409825 w 2486025"/>
              <a:gd name="connsiteY30" fmla="*/ 1304925 h 1885950"/>
              <a:gd name="connsiteX31" fmla="*/ 2457450 w 2486025"/>
              <a:gd name="connsiteY31" fmla="*/ 1238250 h 1885950"/>
              <a:gd name="connsiteX32" fmla="*/ 2486025 w 2486025"/>
              <a:gd name="connsiteY32" fmla="*/ 1152525 h 1885950"/>
              <a:gd name="connsiteX33" fmla="*/ 2457450 w 2486025"/>
              <a:gd name="connsiteY33" fmla="*/ 781050 h 1885950"/>
              <a:gd name="connsiteX34" fmla="*/ 2438400 w 2486025"/>
              <a:gd name="connsiteY34" fmla="*/ 752475 h 1885950"/>
              <a:gd name="connsiteX35" fmla="*/ 2390775 w 2486025"/>
              <a:gd name="connsiteY35" fmla="*/ 666750 h 1885950"/>
              <a:gd name="connsiteX36" fmla="*/ 2362200 w 2486025"/>
              <a:gd name="connsiteY36" fmla="*/ 628650 h 1885950"/>
              <a:gd name="connsiteX37" fmla="*/ 2324100 w 2486025"/>
              <a:gd name="connsiteY37" fmla="*/ 609600 h 1885950"/>
              <a:gd name="connsiteX38" fmla="*/ 2305050 w 2486025"/>
              <a:gd name="connsiteY38" fmla="*/ 533400 h 1885950"/>
              <a:gd name="connsiteX39" fmla="*/ 2295525 w 2486025"/>
              <a:gd name="connsiteY39" fmla="*/ 361950 h 1885950"/>
              <a:gd name="connsiteX40" fmla="*/ 2266950 w 2486025"/>
              <a:gd name="connsiteY40" fmla="*/ 323850 h 1885950"/>
              <a:gd name="connsiteX41" fmla="*/ 2247900 w 2486025"/>
              <a:gd name="connsiteY41" fmla="*/ 295275 h 1885950"/>
              <a:gd name="connsiteX42" fmla="*/ 2228850 w 2486025"/>
              <a:gd name="connsiteY42" fmla="*/ 238125 h 1885950"/>
              <a:gd name="connsiteX43" fmla="*/ 2171700 w 2486025"/>
              <a:gd name="connsiteY43" fmla="*/ 200025 h 1885950"/>
              <a:gd name="connsiteX44" fmla="*/ 2124075 w 2486025"/>
              <a:gd name="connsiteY44" fmla="*/ 190500 h 188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2486025" h="1885950">
                <a:moveTo>
                  <a:pt x="2124075" y="190500"/>
                </a:moveTo>
                <a:cubicBezTo>
                  <a:pt x="2073275" y="179387"/>
                  <a:pt x="2076237" y="158879"/>
                  <a:pt x="1866900" y="133350"/>
                </a:cubicBezTo>
                <a:cubicBezTo>
                  <a:pt x="1541059" y="93613"/>
                  <a:pt x="1753654" y="109185"/>
                  <a:pt x="1419225" y="95250"/>
                </a:cubicBezTo>
                <a:cubicBezTo>
                  <a:pt x="1368425" y="82550"/>
                  <a:pt x="1317174" y="71535"/>
                  <a:pt x="1266825" y="57150"/>
                </a:cubicBezTo>
                <a:cubicBezTo>
                  <a:pt x="1228209" y="46117"/>
                  <a:pt x="1191657" y="28081"/>
                  <a:pt x="1152525" y="19050"/>
                </a:cubicBezTo>
                <a:cubicBezTo>
                  <a:pt x="1108774" y="8954"/>
                  <a:pt x="1063625" y="6350"/>
                  <a:pt x="1019175" y="0"/>
                </a:cubicBezTo>
                <a:cubicBezTo>
                  <a:pt x="914400" y="3175"/>
                  <a:pt x="809451" y="2703"/>
                  <a:pt x="704850" y="9525"/>
                </a:cubicBezTo>
                <a:cubicBezTo>
                  <a:pt x="663178" y="12243"/>
                  <a:pt x="622435" y="23174"/>
                  <a:pt x="581025" y="28575"/>
                </a:cubicBezTo>
                <a:cubicBezTo>
                  <a:pt x="549385" y="32702"/>
                  <a:pt x="517525" y="34925"/>
                  <a:pt x="485775" y="38100"/>
                </a:cubicBezTo>
                <a:cubicBezTo>
                  <a:pt x="446890" y="47821"/>
                  <a:pt x="394665" y="59843"/>
                  <a:pt x="361950" y="76200"/>
                </a:cubicBezTo>
                <a:cubicBezTo>
                  <a:pt x="332294" y="91028"/>
                  <a:pt x="212481" y="178044"/>
                  <a:pt x="190500" y="200025"/>
                </a:cubicBezTo>
                <a:cubicBezTo>
                  <a:pt x="171187" y="219338"/>
                  <a:pt x="157351" y="243539"/>
                  <a:pt x="142875" y="266700"/>
                </a:cubicBezTo>
                <a:cubicBezTo>
                  <a:pt x="115615" y="310317"/>
                  <a:pt x="98028" y="346870"/>
                  <a:pt x="76200" y="390525"/>
                </a:cubicBezTo>
                <a:cubicBezTo>
                  <a:pt x="69850" y="476250"/>
                  <a:pt x="67312" y="562343"/>
                  <a:pt x="57150" y="647700"/>
                </a:cubicBezTo>
                <a:cubicBezTo>
                  <a:pt x="51409" y="695928"/>
                  <a:pt x="36897" y="742725"/>
                  <a:pt x="28575" y="790575"/>
                </a:cubicBezTo>
                <a:cubicBezTo>
                  <a:pt x="24189" y="815794"/>
                  <a:pt x="22847" y="841461"/>
                  <a:pt x="19050" y="866775"/>
                </a:cubicBezTo>
                <a:cubicBezTo>
                  <a:pt x="13320" y="904973"/>
                  <a:pt x="6350" y="942975"/>
                  <a:pt x="0" y="981075"/>
                </a:cubicBezTo>
                <a:cubicBezTo>
                  <a:pt x="3175" y="1009650"/>
                  <a:pt x="6515" y="1038207"/>
                  <a:pt x="9525" y="1066800"/>
                </a:cubicBezTo>
                <a:cubicBezTo>
                  <a:pt x="12865" y="1098533"/>
                  <a:pt x="14124" y="1130524"/>
                  <a:pt x="19050" y="1162050"/>
                </a:cubicBezTo>
                <a:cubicBezTo>
                  <a:pt x="30010" y="1232194"/>
                  <a:pt x="29184" y="1306345"/>
                  <a:pt x="57150" y="1371600"/>
                </a:cubicBezTo>
                <a:cubicBezTo>
                  <a:pt x="76200" y="1416050"/>
                  <a:pt x="81855" y="1469089"/>
                  <a:pt x="114300" y="1504950"/>
                </a:cubicBezTo>
                <a:cubicBezTo>
                  <a:pt x="145751" y="1539712"/>
                  <a:pt x="194397" y="1554730"/>
                  <a:pt x="238125" y="1571625"/>
                </a:cubicBezTo>
                <a:cubicBezTo>
                  <a:pt x="334594" y="1608897"/>
                  <a:pt x="435935" y="1632291"/>
                  <a:pt x="533400" y="1666875"/>
                </a:cubicBezTo>
                <a:cubicBezTo>
                  <a:pt x="632866" y="1702169"/>
                  <a:pt x="730355" y="1742806"/>
                  <a:pt x="828675" y="1781175"/>
                </a:cubicBezTo>
                <a:cubicBezTo>
                  <a:pt x="937406" y="1823607"/>
                  <a:pt x="937416" y="1830606"/>
                  <a:pt x="1066800" y="1857375"/>
                </a:cubicBezTo>
                <a:cubicBezTo>
                  <a:pt x="1186047" y="1882047"/>
                  <a:pt x="1274500" y="1879965"/>
                  <a:pt x="1400175" y="1885950"/>
                </a:cubicBezTo>
                <a:cubicBezTo>
                  <a:pt x="2125589" y="1765048"/>
                  <a:pt x="1866115" y="1844937"/>
                  <a:pt x="2200275" y="1733550"/>
                </a:cubicBezTo>
                <a:cubicBezTo>
                  <a:pt x="2222500" y="1708150"/>
                  <a:pt x="2247333" y="1684814"/>
                  <a:pt x="2266950" y="1657350"/>
                </a:cubicBezTo>
                <a:cubicBezTo>
                  <a:pt x="2279330" y="1640019"/>
                  <a:pt x="2286947" y="1619695"/>
                  <a:pt x="2295525" y="1600200"/>
                </a:cubicBezTo>
                <a:cubicBezTo>
                  <a:pt x="2321886" y="1540289"/>
                  <a:pt x="2351027" y="1481320"/>
                  <a:pt x="2371725" y="1419225"/>
                </a:cubicBezTo>
                <a:cubicBezTo>
                  <a:pt x="2384425" y="1381125"/>
                  <a:pt x="2392633" y="1341220"/>
                  <a:pt x="2409825" y="1304925"/>
                </a:cubicBezTo>
                <a:cubicBezTo>
                  <a:pt x="2421517" y="1280242"/>
                  <a:pt x="2441575" y="1260475"/>
                  <a:pt x="2457450" y="1238250"/>
                </a:cubicBezTo>
                <a:cubicBezTo>
                  <a:pt x="2466975" y="1209675"/>
                  <a:pt x="2486025" y="1182646"/>
                  <a:pt x="2486025" y="1152525"/>
                </a:cubicBezTo>
                <a:cubicBezTo>
                  <a:pt x="2486025" y="1028334"/>
                  <a:pt x="2472131" y="904370"/>
                  <a:pt x="2457450" y="781050"/>
                </a:cubicBezTo>
                <a:cubicBezTo>
                  <a:pt x="2456097" y="769683"/>
                  <a:pt x="2443959" y="762482"/>
                  <a:pt x="2438400" y="752475"/>
                </a:cubicBezTo>
                <a:cubicBezTo>
                  <a:pt x="2402214" y="687340"/>
                  <a:pt x="2422978" y="711835"/>
                  <a:pt x="2390775" y="666750"/>
                </a:cubicBezTo>
                <a:cubicBezTo>
                  <a:pt x="2381548" y="653832"/>
                  <a:pt x="2374253" y="638981"/>
                  <a:pt x="2362200" y="628650"/>
                </a:cubicBezTo>
                <a:cubicBezTo>
                  <a:pt x="2351419" y="619409"/>
                  <a:pt x="2336800" y="615950"/>
                  <a:pt x="2324100" y="609600"/>
                </a:cubicBezTo>
                <a:cubicBezTo>
                  <a:pt x="2314907" y="582020"/>
                  <a:pt x="2307754" y="564502"/>
                  <a:pt x="2305050" y="533400"/>
                </a:cubicBezTo>
                <a:cubicBezTo>
                  <a:pt x="2300091" y="476377"/>
                  <a:pt x="2305764" y="418265"/>
                  <a:pt x="2295525" y="361950"/>
                </a:cubicBezTo>
                <a:cubicBezTo>
                  <a:pt x="2292685" y="346331"/>
                  <a:pt x="2276177" y="336768"/>
                  <a:pt x="2266950" y="323850"/>
                </a:cubicBezTo>
                <a:cubicBezTo>
                  <a:pt x="2260296" y="314535"/>
                  <a:pt x="2252549" y="305736"/>
                  <a:pt x="2247900" y="295275"/>
                </a:cubicBezTo>
                <a:cubicBezTo>
                  <a:pt x="2239745" y="276925"/>
                  <a:pt x="2245558" y="249264"/>
                  <a:pt x="2228850" y="238125"/>
                </a:cubicBezTo>
                <a:cubicBezTo>
                  <a:pt x="2209800" y="225425"/>
                  <a:pt x="2194151" y="204515"/>
                  <a:pt x="2171700" y="200025"/>
                </a:cubicBezTo>
                <a:cubicBezTo>
                  <a:pt x="2119672" y="189619"/>
                  <a:pt x="2174875" y="201613"/>
                  <a:pt x="2124075" y="190500"/>
                </a:cubicBezTo>
                <a:close/>
              </a:path>
            </a:pathLst>
          </a:custGeom>
          <a:solidFill>
            <a:srgbClr val="FF0000">
              <a:alpha val="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647700" y="914400"/>
            <a:ext cx="3638550" cy="705038"/>
          </a:xfrm>
          <a:custGeom>
            <a:avLst/>
            <a:gdLst>
              <a:gd name="connsiteX0" fmla="*/ 3400425 w 3638550"/>
              <a:gd name="connsiteY0" fmla="*/ 47625 h 705038"/>
              <a:gd name="connsiteX1" fmla="*/ 3305175 w 3638550"/>
              <a:gd name="connsiteY1" fmla="*/ 38100 h 705038"/>
              <a:gd name="connsiteX2" fmla="*/ 3162300 w 3638550"/>
              <a:gd name="connsiteY2" fmla="*/ 28575 h 705038"/>
              <a:gd name="connsiteX3" fmla="*/ 3133725 w 3638550"/>
              <a:gd name="connsiteY3" fmla="*/ 19050 h 705038"/>
              <a:gd name="connsiteX4" fmla="*/ 2771775 w 3638550"/>
              <a:gd name="connsiteY4" fmla="*/ 9525 h 705038"/>
              <a:gd name="connsiteX5" fmla="*/ 2495550 w 3638550"/>
              <a:gd name="connsiteY5" fmla="*/ 0 h 705038"/>
              <a:gd name="connsiteX6" fmla="*/ 2314575 w 3638550"/>
              <a:gd name="connsiteY6" fmla="*/ 9525 h 705038"/>
              <a:gd name="connsiteX7" fmla="*/ 2200275 w 3638550"/>
              <a:gd name="connsiteY7" fmla="*/ 38100 h 705038"/>
              <a:gd name="connsiteX8" fmla="*/ 2057400 w 3638550"/>
              <a:gd name="connsiteY8" fmla="*/ 57150 h 705038"/>
              <a:gd name="connsiteX9" fmla="*/ 2009775 w 3638550"/>
              <a:gd name="connsiteY9" fmla="*/ 66675 h 705038"/>
              <a:gd name="connsiteX10" fmla="*/ 1590675 w 3638550"/>
              <a:gd name="connsiteY10" fmla="*/ 47625 h 705038"/>
              <a:gd name="connsiteX11" fmla="*/ 1066800 w 3638550"/>
              <a:gd name="connsiteY11" fmla="*/ 57150 h 705038"/>
              <a:gd name="connsiteX12" fmla="*/ 885825 w 3638550"/>
              <a:gd name="connsiteY12" fmla="*/ 47625 h 705038"/>
              <a:gd name="connsiteX13" fmla="*/ 285750 w 3638550"/>
              <a:gd name="connsiteY13" fmla="*/ 57150 h 705038"/>
              <a:gd name="connsiteX14" fmla="*/ 104775 w 3638550"/>
              <a:gd name="connsiteY14" fmla="*/ 76200 h 705038"/>
              <a:gd name="connsiteX15" fmla="*/ 66675 w 3638550"/>
              <a:gd name="connsiteY15" fmla="*/ 95250 h 705038"/>
              <a:gd name="connsiteX16" fmla="*/ 38100 w 3638550"/>
              <a:gd name="connsiteY16" fmla="*/ 104775 h 705038"/>
              <a:gd name="connsiteX17" fmla="*/ 19050 w 3638550"/>
              <a:gd name="connsiteY17" fmla="*/ 142875 h 705038"/>
              <a:gd name="connsiteX18" fmla="*/ 0 w 3638550"/>
              <a:gd name="connsiteY18" fmla="*/ 209550 h 705038"/>
              <a:gd name="connsiteX19" fmla="*/ 66675 w 3638550"/>
              <a:gd name="connsiteY19" fmla="*/ 581025 h 705038"/>
              <a:gd name="connsiteX20" fmla="*/ 152400 w 3638550"/>
              <a:gd name="connsiteY20" fmla="*/ 590550 h 705038"/>
              <a:gd name="connsiteX21" fmla="*/ 247650 w 3638550"/>
              <a:gd name="connsiteY21" fmla="*/ 619125 h 705038"/>
              <a:gd name="connsiteX22" fmla="*/ 323850 w 3638550"/>
              <a:gd name="connsiteY22" fmla="*/ 647700 h 705038"/>
              <a:gd name="connsiteX23" fmla="*/ 533400 w 3638550"/>
              <a:gd name="connsiteY23" fmla="*/ 666750 h 705038"/>
              <a:gd name="connsiteX24" fmla="*/ 895350 w 3638550"/>
              <a:gd name="connsiteY24" fmla="*/ 676275 h 705038"/>
              <a:gd name="connsiteX25" fmla="*/ 1152525 w 3638550"/>
              <a:gd name="connsiteY25" fmla="*/ 685800 h 705038"/>
              <a:gd name="connsiteX26" fmla="*/ 1790700 w 3638550"/>
              <a:gd name="connsiteY26" fmla="*/ 666750 h 705038"/>
              <a:gd name="connsiteX27" fmla="*/ 2019300 w 3638550"/>
              <a:gd name="connsiteY27" fmla="*/ 685800 h 705038"/>
              <a:gd name="connsiteX28" fmla="*/ 2181225 w 3638550"/>
              <a:gd name="connsiteY28" fmla="*/ 685800 h 705038"/>
              <a:gd name="connsiteX29" fmla="*/ 2628900 w 3638550"/>
              <a:gd name="connsiteY29" fmla="*/ 695325 h 705038"/>
              <a:gd name="connsiteX30" fmla="*/ 2905125 w 3638550"/>
              <a:gd name="connsiteY30" fmla="*/ 685800 h 705038"/>
              <a:gd name="connsiteX31" fmla="*/ 3038475 w 3638550"/>
              <a:gd name="connsiteY31" fmla="*/ 676275 h 705038"/>
              <a:gd name="connsiteX32" fmla="*/ 3067050 w 3638550"/>
              <a:gd name="connsiteY32" fmla="*/ 657225 h 705038"/>
              <a:gd name="connsiteX33" fmla="*/ 3219450 w 3638550"/>
              <a:gd name="connsiteY33" fmla="*/ 638175 h 705038"/>
              <a:gd name="connsiteX34" fmla="*/ 3333750 w 3638550"/>
              <a:gd name="connsiteY34" fmla="*/ 609600 h 705038"/>
              <a:gd name="connsiteX35" fmla="*/ 3400425 w 3638550"/>
              <a:gd name="connsiteY35" fmla="*/ 542925 h 705038"/>
              <a:gd name="connsiteX36" fmla="*/ 3438525 w 3638550"/>
              <a:gd name="connsiteY36" fmla="*/ 523875 h 705038"/>
              <a:gd name="connsiteX37" fmla="*/ 3552825 w 3638550"/>
              <a:gd name="connsiteY37" fmla="*/ 457200 h 705038"/>
              <a:gd name="connsiteX38" fmla="*/ 3619500 w 3638550"/>
              <a:gd name="connsiteY38" fmla="*/ 438150 h 705038"/>
              <a:gd name="connsiteX39" fmla="*/ 3629025 w 3638550"/>
              <a:gd name="connsiteY39" fmla="*/ 381000 h 705038"/>
              <a:gd name="connsiteX40" fmla="*/ 3638550 w 3638550"/>
              <a:gd name="connsiteY40" fmla="*/ 333375 h 705038"/>
              <a:gd name="connsiteX41" fmla="*/ 3629025 w 3638550"/>
              <a:gd name="connsiteY41" fmla="*/ 123825 h 705038"/>
              <a:gd name="connsiteX42" fmla="*/ 3619500 w 3638550"/>
              <a:gd name="connsiteY42" fmla="*/ 85725 h 705038"/>
              <a:gd name="connsiteX43" fmla="*/ 3600450 w 3638550"/>
              <a:gd name="connsiteY43" fmla="*/ 57150 h 705038"/>
              <a:gd name="connsiteX44" fmla="*/ 3533775 w 3638550"/>
              <a:gd name="connsiteY44" fmla="*/ 28575 h 705038"/>
              <a:gd name="connsiteX45" fmla="*/ 3419475 w 3638550"/>
              <a:gd name="connsiteY45" fmla="*/ 19050 h 705038"/>
              <a:gd name="connsiteX46" fmla="*/ 3276600 w 3638550"/>
              <a:gd name="connsiteY46" fmla="*/ 19050 h 705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3638550" h="705038">
                <a:moveTo>
                  <a:pt x="3400425" y="47625"/>
                </a:moveTo>
                <a:cubicBezTo>
                  <a:pt x="3368675" y="44450"/>
                  <a:pt x="3336982" y="40645"/>
                  <a:pt x="3305175" y="38100"/>
                </a:cubicBezTo>
                <a:cubicBezTo>
                  <a:pt x="3257596" y="34294"/>
                  <a:pt x="3209739" y="33846"/>
                  <a:pt x="3162300" y="28575"/>
                </a:cubicBezTo>
                <a:cubicBezTo>
                  <a:pt x="3152321" y="27466"/>
                  <a:pt x="3143753" y="19539"/>
                  <a:pt x="3133725" y="19050"/>
                </a:cubicBezTo>
                <a:cubicBezTo>
                  <a:pt x="3013177" y="13170"/>
                  <a:pt x="2892413" y="13126"/>
                  <a:pt x="2771775" y="9525"/>
                </a:cubicBezTo>
                <a:lnTo>
                  <a:pt x="2495550" y="0"/>
                </a:lnTo>
                <a:cubicBezTo>
                  <a:pt x="2435225" y="3175"/>
                  <a:pt x="2374487" y="1794"/>
                  <a:pt x="2314575" y="9525"/>
                </a:cubicBezTo>
                <a:cubicBezTo>
                  <a:pt x="2275625" y="14551"/>
                  <a:pt x="2238705" y="30009"/>
                  <a:pt x="2200275" y="38100"/>
                </a:cubicBezTo>
                <a:cubicBezTo>
                  <a:pt x="2174158" y="43598"/>
                  <a:pt x="2080741" y="53559"/>
                  <a:pt x="2057400" y="57150"/>
                </a:cubicBezTo>
                <a:cubicBezTo>
                  <a:pt x="2041399" y="59612"/>
                  <a:pt x="2025650" y="63500"/>
                  <a:pt x="2009775" y="66675"/>
                </a:cubicBezTo>
                <a:cubicBezTo>
                  <a:pt x="1872423" y="58090"/>
                  <a:pt x="1726775" y="47625"/>
                  <a:pt x="1590675" y="47625"/>
                </a:cubicBezTo>
                <a:cubicBezTo>
                  <a:pt x="1416021" y="47625"/>
                  <a:pt x="1241425" y="53975"/>
                  <a:pt x="1066800" y="57150"/>
                </a:cubicBezTo>
                <a:cubicBezTo>
                  <a:pt x="1006475" y="53975"/>
                  <a:pt x="946233" y="47625"/>
                  <a:pt x="885825" y="47625"/>
                </a:cubicBezTo>
                <a:cubicBezTo>
                  <a:pt x="685775" y="47625"/>
                  <a:pt x="485727" y="51745"/>
                  <a:pt x="285750" y="57150"/>
                </a:cubicBezTo>
                <a:cubicBezTo>
                  <a:pt x="240422" y="58375"/>
                  <a:pt x="153774" y="70075"/>
                  <a:pt x="104775" y="76200"/>
                </a:cubicBezTo>
                <a:cubicBezTo>
                  <a:pt x="92075" y="82550"/>
                  <a:pt x="79726" y="89657"/>
                  <a:pt x="66675" y="95250"/>
                </a:cubicBezTo>
                <a:cubicBezTo>
                  <a:pt x="57447" y="99205"/>
                  <a:pt x="45200" y="97675"/>
                  <a:pt x="38100" y="104775"/>
                </a:cubicBezTo>
                <a:cubicBezTo>
                  <a:pt x="28060" y="114815"/>
                  <a:pt x="24643" y="129824"/>
                  <a:pt x="19050" y="142875"/>
                </a:cubicBezTo>
                <a:cubicBezTo>
                  <a:pt x="10851" y="162006"/>
                  <a:pt x="4833" y="190216"/>
                  <a:pt x="0" y="209550"/>
                </a:cubicBezTo>
                <a:cubicBezTo>
                  <a:pt x="5185" y="269174"/>
                  <a:pt x="10601" y="512936"/>
                  <a:pt x="66675" y="581025"/>
                </a:cubicBezTo>
                <a:cubicBezTo>
                  <a:pt x="84952" y="603219"/>
                  <a:pt x="123825" y="587375"/>
                  <a:pt x="152400" y="590550"/>
                </a:cubicBezTo>
                <a:cubicBezTo>
                  <a:pt x="184150" y="600075"/>
                  <a:pt x="216203" y="608643"/>
                  <a:pt x="247650" y="619125"/>
                </a:cubicBezTo>
                <a:cubicBezTo>
                  <a:pt x="273385" y="627703"/>
                  <a:pt x="297533" y="641121"/>
                  <a:pt x="323850" y="647700"/>
                </a:cubicBezTo>
                <a:cubicBezTo>
                  <a:pt x="358889" y="656460"/>
                  <a:pt x="523156" y="666356"/>
                  <a:pt x="533400" y="666750"/>
                </a:cubicBezTo>
                <a:cubicBezTo>
                  <a:pt x="654003" y="671389"/>
                  <a:pt x="774715" y="672563"/>
                  <a:pt x="895350" y="676275"/>
                </a:cubicBezTo>
                <a:lnTo>
                  <a:pt x="1152525" y="685800"/>
                </a:lnTo>
                <a:lnTo>
                  <a:pt x="1790700" y="666750"/>
                </a:lnTo>
                <a:cubicBezTo>
                  <a:pt x="1867154" y="668024"/>
                  <a:pt x="1943100" y="679450"/>
                  <a:pt x="2019300" y="685800"/>
                </a:cubicBezTo>
                <a:cubicBezTo>
                  <a:pt x="2123636" y="727535"/>
                  <a:pt x="2002961" y="688821"/>
                  <a:pt x="2181225" y="685800"/>
                </a:cubicBezTo>
                <a:lnTo>
                  <a:pt x="2628900" y="695325"/>
                </a:lnTo>
                <a:lnTo>
                  <a:pt x="2905125" y="685800"/>
                </a:lnTo>
                <a:cubicBezTo>
                  <a:pt x="2949640" y="683730"/>
                  <a:pt x="2994590" y="684019"/>
                  <a:pt x="3038475" y="676275"/>
                </a:cubicBezTo>
                <a:cubicBezTo>
                  <a:pt x="3049748" y="674286"/>
                  <a:pt x="3055848" y="659583"/>
                  <a:pt x="3067050" y="657225"/>
                </a:cubicBezTo>
                <a:cubicBezTo>
                  <a:pt x="3117147" y="646678"/>
                  <a:pt x="3169052" y="647175"/>
                  <a:pt x="3219450" y="638175"/>
                </a:cubicBezTo>
                <a:cubicBezTo>
                  <a:pt x="3258111" y="631271"/>
                  <a:pt x="3295650" y="619125"/>
                  <a:pt x="3333750" y="609600"/>
                </a:cubicBezTo>
                <a:cubicBezTo>
                  <a:pt x="3355975" y="587375"/>
                  <a:pt x="3376099" y="562828"/>
                  <a:pt x="3400425" y="542925"/>
                </a:cubicBezTo>
                <a:cubicBezTo>
                  <a:pt x="3411414" y="533934"/>
                  <a:pt x="3426149" y="530836"/>
                  <a:pt x="3438525" y="523875"/>
                </a:cubicBezTo>
                <a:cubicBezTo>
                  <a:pt x="3476969" y="502250"/>
                  <a:pt x="3510033" y="467898"/>
                  <a:pt x="3552825" y="457200"/>
                </a:cubicBezTo>
                <a:cubicBezTo>
                  <a:pt x="3600665" y="445240"/>
                  <a:pt x="3578506" y="451815"/>
                  <a:pt x="3619500" y="438150"/>
                </a:cubicBezTo>
                <a:cubicBezTo>
                  <a:pt x="3622675" y="419100"/>
                  <a:pt x="3625570" y="400001"/>
                  <a:pt x="3629025" y="381000"/>
                </a:cubicBezTo>
                <a:cubicBezTo>
                  <a:pt x="3631921" y="365072"/>
                  <a:pt x="3638550" y="349564"/>
                  <a:pt x="3638550" y="333375"/>
                </a:cubicBezTo>
                <a:cubicBezTo>
                  <a:pt x="3638550" y="263453"/>
                  <a:pt x="3634388" y="193541"/>
                  <a:pt x="3629025" y="123825"/>
                </a:cubicBezTo>
                <a:cubicBezTo>
                  <a:pt x="3628021" y="110773"/>
                  <a:pt x="3624657" y="97757"/>
                  <a:pt x="3619500" y="85725"/>
                </a:cubicBezTo>
                <a:cubicBezTo>
                  <a:pt x="3614991" y="75203"/>
                  <a:pt x="3608545" y="65245"/>
                  <a:pt x="3600450" y="57150"/>
                </a:cubicBezTo>
                <a:cubicBezTo>
                  <a:pt x="3582165" y="38865"/>
                  <a:pt x="3558758" y="31698"/>
                  <a:pt x="3533775" y="28575"/>
                </a:cubicBezTo>
                <a:cubicBezTo>
                  <a:pt x="3495838" y="23833"/>
                  <a:pt x="3457681" y="20465"/>
                  <a:pt x="3419475" y="19050"/>
                </a:cubicBezTo>
                <a:cubicBezTo>
                  <a:pt x="3371883" y="17287"/>
                  <a:pt x="3324225" y="19050"/>
                  <a:pt x="3276600" y="1905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009650" y="2705100"/>
            <a:ext cx="3209925" cy="1228725"/>
          </a:xfrm>
          <a:custGeom>
            <a:avLst/>
            <a:gdLst>
              <a:gd name="connsiteX0" fmla="*/ 2847975 w 3209925"/>
              <a:gd name="connsiteY0" fmla="*/ 171450 h 1228725"/>
              <a:gd name="connsiteX1" fmla="*/ 2200275 w 3209925"/>
              <a:gd name="connsiteY1" fmla="*/ 123825 h 1228725"/>
              <a:gd name="connsiteX2" fmla="*/ 1504950 w 3209925"/>
              <a:gd name="connsiteY2" fmla="*/ 76200 h 1228725"/>
              <a:gd name="connsiteX3" fmla="*/ 1219200 w 3209925"/>
              <a:gd name="connsiteY3" fmla="*/ 28575 h 1228725"/>
              <a:gd name="connsiteX4" fmla="*/ 1000125 w 3209925"/>
              <a:gd name="connsiteY4" fmla="*/ 9525 h 1228725"/>
              <a:gd name="connsiteX5" fmla="*/ 923925 w 3209925"/>
              <a:gd name="connsiteY5" fmla="*/ 0 h 1228725"/>
              <a:gd name="connsiteX6" fmla="*/ 657225 w 3209925"/>
              <a:gd name="connsiteY6" fmla="*/ 123825 h 1228725"/>
              <a:gd name="connsiteX7" fmla="*/ 504825 w 3209925"/>
              <a:gd name="connsiteY7" fmla="*/ 219075 h 1228725"/>
              <a:gd name="connsiteX8" fmla="*/ 295275 w 3209925"/>
              <a:gd name="connsiteY8" fmla="*/ 285750 h 1228725"/>
              <a:gd name="connsiteX9" fmla="*/ 228600 w 3209925"/>
              <a:gd name="connsiteY9" fmla="*/ 247650 h 1228725"/>
              <a:gd name="connsiteX10" fmla="*/ 28575 w 3209925"/>
              <a:gd name="connsiteY10" fmla="*/ 285750 h 1228725"/>
              <a:gd name="connsiteX11" fmla="*/ 0 w 3209925"/>
              <a:gd name="connsiteY11" fmla="*/ 428625 h 1228725"/>
              <a:gd name="connsiteX12" fmla="*/ 9525 w 3209925"/>
              <a:gd name="connsiteY12" fmla="*/ 904875 h 1228725"/>
              <a:gd name="connsiteX13" fmla="*/ 28575 w 3209925"/>
              <a:gd name="connsiteY13" fmla="*/ 933450 h 1228725"/>
              <a:gd name="connsiteX14" fmla="*/ 152400 w 3209925"/>
              <a:gd name="connsiteY14" fmla="*/ 990600 h 1228725"/>
              <a:gd name="connsiteX15" fmla="*/ 352425 w 3209925"/>
              <a:gd name="connsiteY15" fmla="*/ 1076325 h 1228725"/>
              <a:gd name="connsiteX16" fmla="*/ 647700 w 3209925"/>
              <a:gd name="connsiteY16" fmla="*/ 1085850 h 1228725"/>
              <a:gd name="connsiteX17" fmla="*/ 1028700 w 3209925"/>
              <a:gd name="connsiteY17" fmla="*/ 1095375 h 1228725"/>
              <a:gd name="connsiteX18" fmla="*/ 1390650 w 3209925"/>
              <a:gd name="connsiteY18" fmla="*/ 1133475 h 1228725"/>
              <a:gd name="connsiteX19" fmla="*/ 1495425 w 3209925"/>
              <a:gd name="connsiteY19" fmla="*/ 1123950 h 1228725"/>
              <a:gd name="connsiteX20" fmla="*/ 1562100 w 3209925"/>
              <a:gd name="connsiteY20" fmla="*/ 1133475 h 1228725"/>
              <a:gd name="connsiteX21" fmla="*/ 1800225 w 3209925"/>
              <a:gd name="connsiteY21" fmla="*/ 1143000 h 1228725"/>
              <a:gd name="connsiteX22" fmla="*/ 1943100 w 3209925"/>
              <a:gd name="connsiteY22" fmla="*/ 1162050 h 1228725"/>
              <a:gd name="connsiteX23" fmla="*/ 2095500 w 3209925"/>
              <a:gd name="connsiteY23" fmla="*/ 1200150 h 1228725"/>
              <a:gd name="connsiteX24" fmla="*/ 2219325 w 3209925"/>
              <a:gd name="connsiteY24" fmla="*/ 1219200 h 1228725"/>
              <a:gd name="connsiteX25" fmla="*/ 2247900 w 3209925"/>
              <a:gd name="connsiteY25" fmla="*/ 1228725 h 1228725"/>
              <a:gd name="connsiteX26" fmla="*/ 2419350 w 3209925"/>
              <a:gd name="connsiteY26" fmla="*/ 1171575 h 1228725"/>
              <a:gd name="connsiteX27" fmla="*/ 2667000 w 3209925"/>
              <a:gd name="connsiteY27" fmla="*/ 1104900 h 1228725"/>
              <a:gd name="connsiteX28" fmla="*/ 2695575 w 3209925"/>
              <a:gd name="connsiteY28" fmla="*/ 1085850 h 1228725"/>
              <a:gd name="connsiteX29" fmla="*/ 2714625 w 3209925"/>
              <a:gd name="connsiteY29" fmla="*/ 1057275 h 1228725"/>
              <a:gd name="connsiteX30" fmla="*/ 2857500 w 3209925"/>
              <a:gd name="connsiteY30" fmla="*/ 1047750 h 1228725"/>
              <a:gd name="connsiteX31" fmla="*/ 3076575 w 3209925"/>
              <a:gd name="connsiteY31" fmla="*/ 1047750 h 1228725"/>
              <a:gd name="connsiteX32" fmla="*/ 3200400 w 3209925"/>
              <a:gd name="connsiteY32" fmla="*/ 990600 h 1228725"/>
              <a:gd name="connsiteX33" fmla="*/ 3209925 w 3209925"/>
              <a:gd name="connsiteY33" fmla="*/ 952500 h 1228725"/>
              <a:gd name="connsiteX34" fmla="*/ 3200400 w 3209925"/>
              <a:gd name="connsiteY34" fmla="*/ 914400 h 1228725"/>
              <a:gd name="connsiteX35" fmla="*/ 3190875 w 3209925"/>
              <a:gd name="connsiteY35" fmla="*/ 857250 h 1228725"/>
              <a:gd name="connsiteX36" fmla="*/ 3171825 w 3209925"/>
              <a:gd name="connsiteY36" fmla="*/ 485775 h 1228725"/>
              <a:gd name="connsiteX37" fmla="*/ 3124200 w 3209925"/>
              <a:gd name="connsiteY37" fmla="*/ 438150 h 1228725"/>
              <a:gd name="connsiteX38" fmla="*/ 3095625 w 3209925"/>
              <a:gd name="connsiteY38" fmla="*/ 381000 h 1228725"/>
              <a:gd name="connsiteX39" fmla="*/ 3086100 w 3209925"/>
              <a:gd name="connsiteY39" fmla="*/ 323850 h 1228725"/>
              <a:gd name="connsiteX40" fmla="*/ 3019425 w 3209925"/>
              <a:gd name="connsiteY40" fmla="*/ 238125 h 1228725"/>
              <a:gd name="connsiteX41" fmla="*/ 3000375 w 3209925"/>
              <a:gd name="connsiteY41" fmla="*/ 190500 h 1228725"/>
              <a:gd name="connsiteX42" fmla="*/ 2981325 w 3209925"/>
              <a:gd name="connsiteY42" fmla="*/ 133350 h 1228725"/>
              <a:gd name="connsiteX43" fmla="*/ 2924175 w 3209925"/>
              <a:gd name="connsiteY43" fmla="*/ 123825 h 1228725"/>
              <a:gd name="connsiteX44" fmla="*/ 2838450 w 3209925"/>
              <a:gd name="connsiteY44" fmla="*/ 114300 h 1228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3209925" h="1228725">
                <a:moveTo>
                  <a:pt x="2847975" y="171450"/>
                </a:moveTo>
                <a:cubicBezTo>
                  <a:pt x="2597998" y="88124"/>
                  <a:pt x="2868397" y="172542"/>
                  <a:pt x="2200275" y="123825"/>
                </a:cubicBezTo>
                <a:cubicBezTo>
                  <a:pt x="1330599" y="60411"/>
                  <a:pt x="2466907" y="100866"/>
                  <a:pt x="1504950" y="76200"/>
                </a:cubicBezTo>
                <a:cubicBezTo>
                  <a:pt x="1409700" y="60325"/>
                  <a:pt x="1314932" y="41219"/>
                  <a:pt x="1219200" y="28575"/>
                </a:cubicBezTo>
                <a:cubicBezTo>
                  <a:pt x="1146531" y="18977"/>
                  <a:pt x="1073085" y="16586"/>
                  <a:pt x="1000125" y="9525"/>
                </a:cubicBezTo>
                <a:cubicBezTo>
                  <a:pt x="974646" y="7059"/>
                  <a:pt x="949325" y="3175"/>
                  <a:pt x="923925" y="0"/>
                </a:cubicBezTo>
                <a:cubicBezTo>
                  <a:pt x="632140" y="194523"/>
                  <a:pt x="1008152" y="-40672"/>
                  <a:pt x="657225" y="123825"/>
                </a:cubicBezTo>
                <a:cubicBezTo>
                  <a:pt x="602983" y="149251"/>
                  <a:pt x="559029" y="193567"/>
                  <a:pt x="504825" y="219075"/>
                </a:cubicBezTo>
                <a:cubicBezTo>
                  <a:pt x="435363" y="251763"/>
                  <a:pt x="366956" y="267830"/>
                  <a:pt x="295275" y="285750"/>
                </a:cubicBezTo>
                <a:cubicBezTo>
                  <a:pt x="273050" y="273050"/>
                  <a:pt x="254000" y="250825"/>
                  <a:pt x="228600" y="247650"/>
                </a:cubicBezTo>
                <a:cubicBezTo>
                  <a:pt x="88175" y="230097"/>
                  <a:pt x="98964" y="232958"/>
                  <a:pt x="28575" y="285750"/>
                </a:cubicBezTo>
                <a:cubicBezTo>
                  <a:pt x="13683" y="337873"/>
                  <a:pt x="0" y="372861"/>
                  <a:pt x="0" y="428625"/>
                </a:cubicBezTo>
                <a:cubicBezTo>
                  <a:pt x="0" y="587407"/>
                  <a:pt x="552" y="746347"/>
                  <a:pt x="9525" y="904875"/>
                </a:cubicBezTo>
                <a:cubicBezTo>
                  <a:pt x="10172" y="916304"/>
                  <a:pt x="20480" y="925355"/>
                  <a:pt x="28575" y="933450"/>
                </a:cubicBezTo>
                <a:cubicBezTo>
                  <a:pt x="54326" y="959201"/>
                  <a:pt x="139950" y="984894"/>
                  <a:pt x="152400" y="990600"/>
                </a:cubicBezTo>
                <a:cubicBezTo>
                  <a:pt x="189219" y="1007475"/>
                  <a:pt x="292479" y="1071592"/>
                  <a:pt x="352425" y="1076325"/>
                </a:cubicBezTo>
                <a:cubicBezTo>
                  <a:pt x="450596" y="1084075"/>
                  <a:pt x="549263" y="1083077"/>
                  <a:pt x="647700" y="1085850"/>
                </a:cubicBezTo>
                <a:lnTo>
                  <a:pt x="1028700" y="1095375"/>
                </a:lnTo>
                <a:cubicBezTo>
                  <a:pt x="1339921" y="1126497"/>
                  <a:pt x="1219464" y="1112077"/>
                  <a:pt x="1390650" y="1133475"/>
                </a:cubicBezTo>
                <a:cubicBezTo>
                  <a:pt x="1425575" y="1130300"/>
                  <a:pt x="1460356" y="1123950"/>
                  <a:pt x="1495425" y="1123950"/>
                </a:cubicBezTo>
                <a:cubicBezTo>
                  <a:pt x="1517876" y="1123950"/>
                  <a:pt x="1539693" y="1132075"/>
                  <a:pt x="1562100" y="1133475"/>
                </a:cubicBezTo>
                <a:cubicBezTo>
                  <a:pt x="1641384" y="1138430"/>
                  <a:pt x="1720850" y="1139825"/>
                  <a:pt x="1800225" y="1143000"/>
                </a:cubicBezTo>
                <a:cubicBezTo>
                  <a:pt x="1847850" y="1149350"/>
                  <a:pt x="1895707" y="1154151"/>
                  <a:pt x="1943100" y="1162050"/>
                </a:cubicBezTo>
                <a:cubicBezTo>
                  <a:pt x="2105174" y="1189062"/>
                  <a:pt x="1958209" y="1170730"/>
                  <a:pt x="2095500" y="1200150"/>
                </a:cubicBezTo>
                <a:cubicBezTo>
                  <a:pt x="2308185" y="1245725"/>
                  <a:pt x="2030874" y="1177322"/>
                  <a:pt x="2219325" y="1219200"/>
                </a:cubicBezTo>
                <a:cubicBezTo>
                  <a:pt x="2229126" y="1221378"/>
                  <a:pt x="2238375" y="1225550"/>
                  <a:pt x="2247900" y="1228725"/>
                </a:cubicBezTo>
                <a:cubicBezTo>
                  <a:pt x="2323662" y="1190844"/>
                  <a:pt x="2284348" y="1207576"/>
                  <a:pt x="2419350" y="1171575"/>
                </a:cubicBezTo>
                <a:cubicBezTo>
                  <a:pt x="2696187" y="1097752"/>
                  <a:pt x="2463179" y="1166046"/>
                  <a:pt x="2667000" y="1104900"/>
                </a:cubicBezTo>
                <a:cubicBezTo>
                  <a:pt x="2676525" y="1098550"/>
                  <a:pt x="2687480" y="1093945"/>
                  <a:pt x="2695575" y="1085850"/>
                </a:cubicBezTo>
                <a:cubicBezTo>
                  <a:pt x="2703670" y="1077755"/>
                  <a:pt x="2703482" y="1059897"/>
                  <a:pt x="2714625" y="1057275"/>
                </a:cubicBezTo>
                <a:cubicBezTo>
                  <a:pt x="2761087" y="1046343"/>
                  <a:pt x="2809875" y="1050925"/>
                  <a:pt x="2857500" y="1047750"/>
                </a:cubicBezTo>
                <a:cubicBezTo>
                  <a:pt x="2942584" y="1055485"/>
                  <a:pt x="2990303" y="1065912"/>
                  <a:pt x="3076575" y="1047750"/>
                </a:cubicBezTo>
                <a:cubicBezTo>
                  <a:pt x="3097858" y="1043269"/>
                  <a:pt x="3178849" y="1001375"/>
                  <a:pt x="3200400" y="990600"/>
                </a:cubicBezTo>
                <a:cubicBezTo>
                  <a:pt x="3203575" y="977900"/>
                  <a:pt x="3209925" y="965591"/>
                  <a:pt x="3209925" y="952500"/>
                </a:cubicBezTo>
                <a:cubicBezTo>
                  <a:pt x="3209925" y="939409"/>
                  <a:pt x="3202967" y="927237"/>
                  <a:pt x="3200400" y="914400"/>
                </a:cubicBezTo>
                <a:cubicBezTo>
                  <a:pt x="3196612" y="895462"/>
                  <a:pt x="3194050" y="876300"/>
                  <a:pt x="3190875" y="857250"/>
                </a:cubicBezTo>
                <a:cubicBezTo>
                  <a:pt x="3184525" y="733425"/>
                  <a:pt x="3191305" y="608223"/>
                  <a:pt x="3171825" y="485775"/>
                </a:cubicBezTo>
                <a:cubicBezTo>
                  <a:pt x="3168298" y="463603"/>
                  <a:pt x="3137405" y="456307"/>
                  <a:pt x="3124200" y="438150"/>
                </a:cubicBezTo>
                <a:cubicBezTo>
                  <a:pt x="3111673" y="420925"/>
                  <a:pt x="3105150" y="400050"/>
                  <a:pt x="3095625" y="381000"/>
                </a:cubicBezTo>
                <a:cubicBezTo>
                  <a:pt x="3092450" y="361950"/>
                  <a:pt x="3095188" y="340891"/>
                  <a:pt x="3086100" y="323850"/>
                </a:cubicBezTo>
                <a:cubicBezTo>
                  <a:pt x="3069064" y="291908"/>
                  <a:pt x="3032870" y="271736"/>
                  <a:pt x="3019425" y="238125"/>
                </a:cubicBezTo>
                <a:cubicBezTo>
                  <a:pt x="3013075" y="222250"/>
                  <a:pt x="3006218" y="206568"/>
                  <a:pt x="3000375" y="190500"/>
                </a:cubicBezTo>
                <a:cubicBezTo>
                  <a:pt x="2993513" y="171629"/>
                  <a:pt x="2996437" y="146573"/>
                  <a:pt x="2981325" y="133350"/>
                </a:cubicBezTo>
                <a:cubicBezTo>
                  <a:pt x="2966791" y="120632"/>
                  <a:pt x="2943113" y="127613"/>
                  <a:pt x="2924175" y="123825"/>
                </a:cubicBezTo>
                <a:cubicBezTo>
                  <a:pt x="2857299" y="110450"/>
                  <a:pt x="2915386" y="114300"/>
                  <a:pt x="2838450" y="114300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779572" y="4610100"/>
            <a:ext cx="4127034" cy="1409700"/>
          </a:xfrm>
          <a:custGeom>
            <a:avLst/>
            <a:gdLst>
              <a:gd name="connsiteX0" fmla="*/ 2725628 w 4127034"/>
              <a:gd name="connsiteY0" fmla="*/ 180975 h 1409700"/>
              <a:gd name="connsiteX1" fmla="*/ 2468453 w 4127034"/>
              <a:gd name="connsiteY1" fmla="*/ 142875 h 1409700"/>
              <a:gd name="connsiteX2" fmla="*/ 2430353 w 4127034"/>
              <a:gd name="connsiteY2" fmla="*/ 123825 h 1409700"/>
              <a:gd name="connsiteX3" fmla="*/ 2344628 w 4127034"/>
              <a:gd name="connsiteY3" fmla="*/ 95250 h 1409700"/>
              <a:gd name="connsiteX4" fmla="*/ 2239853 w 4127034"/>
              <a:gd name="connsiteY4" fmla="*/ 76200 h 1409700"/>
              <a:gd name="connsiteX5" fmla="*/ 2039828 w 4127034"/>
              <a:gd name="connsiteY5" fmla="*/ 19050 h 1409700"/>
              <a:gd name="connsiteX6" fmla="*/ 1830278 w 4127034"/>
              <a:gd name="connsiteY6" fmla="*/ 0 h 1409700"/>
              <a:gd name="connsiteX7" fmla="*/ 1515953 w 4127034"/>
              <a:gd name="connsiteY7" fmla="*/ 9525 h 1409700"/>
              <a:gd name="connsiteX8" fmla="*/ 1430228 w 4127034"/>
              <a:gd name="connsiteY8" fmla="*/ 28575 h 1409700"/>
              <a:gd name="connsiteX9" fmla="*/ 1115903 w 4127034"/>
              <a:gd name="connsiteY9" fmla="*/ 47625 h 1409700"/>
              <a:gd name="connsiteX10" fmla="*/ 201503 w 4127034"/>
              <a:gd name="connsiteY10" fmla="*/ 95250 h 1409700"/>
              <a:gd name="connsiteX11" fmla="*/ 144353 w 4127034"/>
              <a:gd name="connsiteY11" fmla="*/ 104775 h 1409700"/>
              <a:gd name="connsiteX12" fmla="*/ 87203 w 4127034"/>
              <a:gd name="connsiteY12" fmla="*/ 142875 h 1409700"/>
              <a:gd name="connsiteX13" fmla="*/ 58628 w 4127034"/>
              <a:gd name="connsiteY13" fmla="*/ 152400 h 1409700"/>
              <a:gd name="connsiteX14" fmla="*/ 49103 w 4127034"/>
              <a:gd name="connsiteY14" fmla="*/ 752475 h 1409700"/>
              <a:gd name="connsiteX15" fmla="*/ 87203 w 4127034"/>
              <a:gd name="connsiteY15" fmla="*/ 800100 h 1409700"/>
              <a:gd name="connsiteX16" fmla="*/ 106253 w 4127034"/>
              <a:gd name="connsiteY16" fmla="*/ 828675 h 1409700"/>
              <a:gd name="connsiteX17" fmla="*/ 77678 w 4127034"/>
              <a:gd name="connsiteY17" fmla="*/ 942975 h 1409700"/>
              <a:gd name="connsiteX18" fmla="*/ 144353 w 4127034"/>
              <a:gd name="connsiteY18" fmla="*/ 1000125 h 1409700"/>
              <a:gd name="connsiteX19" fmla="*/ 201503 w 4127034"/>
              <a:gd name="connsiteY19" fmla="*/ 1047750 h 1409700"/>
              <a:gd name="connsiteX20" fmla="*/ 220553 w 4127034"/>
              <a:gd name="connsiteY20" fmla="*/ 1076325 h 1409700"/>
              <a:gd name="connsiteX21" fmla="*/ 249128 w 4127034"/>
              <a:gd name="connsiteY21" fmla="*/ 1095375 h 1409700"/>
              <a:gd name="connsiteX22" fmla="*/ 287228 w 4127034"/>
              <a:gd name="connsiteY22" fmla="*/ 1123950 h 1409700"/>
              <a:gd name="connsiteX23" fmla="*/ 353903 w 4127034"/>
              <a:gd name="connsiteY23" fmla="*/ 1152525 h 1409700"/>
              <a:gd name="connsiteX24" fmla="*/ 487253 w 4127034"/>
              <a:gd name="connsiteY24" fmla="*/ 1238250 h 1409700"/>
              <a:gd name="connsiteX25" fmla="*/ 534878 w 4127034"/>
              <a:gd name="connsiteY25" fmla="*/ 1247775 h 1409700"/>
              <a:gd name="connsiteX26" fmla="*/ 601553 w 4127034"/>
              <a:gd name="connsiteY26" fmla="*/ 1266825 h 1409700"/>
              <a:gd name="connsiteX27" fmla="*/ 744428 w 4127034"/>
              <a:gd name="connsiteY27" fmla="*/ 1323975 h 1409700"/>
              <a:gd name="connsiteX28" fmla="*/ 896828 w 4127034"/>
              <a:gd name="connsiteY28" fmla="*/ 1362075 h 1409700"/>
              <a:gd name="connsiteX29" fmla="*/ 1011128 w 4127034"/>
              <a:gd name="connsiteY29" fmla="*/ 1400175 h 1409700"/>
              <a:gd name="connsiteX30" fmla="*/ 1268303 w 4127034"/>
              <a:gd name="connsiteY30" fmla="*/ 1409700 h 1409700"/>
              <a:gd name="connsiteX31" fmla="*/ 1611203 w 4127034"/>
              <a:gd name="connsiteY31" fmla="*/ 1390650 h 1409700"/>
              <a:gd name="connsiteX32" fmla="*/ 2316053 w 4127034"/>
              <a:gd name="connsiteY32" fmla="*/ 1343025 h 1409700"/>
              <a:gd name="connsiteX33" fmla="*/ 2601803 w 4127034"/>
              <a:gd name="connsiteY33" fmla="*/ 1285875 h 1409700"/>
              <a:gd name="connsiteX34" fmla="*/ 2744678 w 4127034"/>
              <a:gd name="connsiteY34" fmla="*/ 1276350 h 1409700"/>
              <a:gd name="connsiteX35" fmla="*/ 2858978 w 4127034"/>
              <a:gd name="connsiteY35" fmla="*/ 1285875 h 1409700"/>
              <a:gd name="connsiteX36" fmla="*/ 2992328 w 4127034"/>
              <a:gd name="connsiteY36" fmla="*/ 1304925 h 1409700"/>
              <a:gd name="connsiteX37" fmla="*/ 3401903 w 4127034"/>
              <a:gd name="connsiteY37" fmla="*/ 1295400 h 1409700"/>
              <a:gd name="connsiteX38" fmla="*/ 3782903 w 4127034"/>
              <a:gd name="connsiteY38" fmla="*/ 1228725 h 1409700"/>
              <a:gd name="connsiteX39" fmla="*/ 3963878 w 4127034"/>
              <a:gd name="connsiteY39" fmla="*/ 1209675 h 1409700"/>
              <a:gd name="connsiteX40" fmla="*/ 4068653 w 4127034"/>
              <a:gd name="connsiteY40" fmla="*/ 1181100 h 1409700"/>
              <a:gd name="connsiteX41" fmla="*/ 4125803 w 4127034"/>
              <a:gd name="connsiteY41" fmla="*/ 1152525 h 1409700"/>
              <a:gd name="connsiteX42" fmla="*/ 4097228 w 4127034"/>
              <a:gd name="connsiteY42" fmla="*/ 1066800 h 1409700"/>
              <a:gd name="connsiteX43" fmla="*/ 4068653 w 4127034"/>
              <a:gd name="connsiteY43" fmla="*/ 962025 h 1409700"/>
              <a:gd name="connsiteX44" fmla="*/ 4059128 w 4127034"/>
              <a:gd name="connsiteY44" fmla="*/ 800100 h 1409700"/>
              <a:gd name="connsiteX45" fmla="*/ 3868628 w 4127034"/>
              <a:gd name="connsiteY45" fmla="*/ 352425 h 1409700"/>
              <a:gd name="connsiteX46" fmla="*/ 3706703 w 4127034"/>
              <a:gd name="connsiteY46" fmla="*/ 190500 h 1409700"/>
              <a:gd name="connsiteX47" fmla="*/ 3601928 w 4127034"/>
              <a:gd name="connsiteY47" fmla="*/ 104775 h 1409700"/>
              <a:gd name="connsiteX48" fmla="*/ 3468578 w 4127034"/>
              <a:gd name="connsiteY48" fmla="*/ 85725 h 1409700"/>
              <a:gd name="connsiteX49" fmla="*/ 3154253 w 4127034"/>
              <a:gd name="connsiteY49" fmla="*/ 66675 h 1409700"/>
              <a:gd name="connsiteX50" fmla="*/ 2878028 w 4127034"/>
              <a:gd name="connsiteY50" fmla="*/ 76200 h 1409700"/>
              <a:gd name="connsiteX51" fmla="*/ 2849453 w 4127034"/>
              <a:gd name="connsiteY51" fmla="*/ 85725 h 1409700"/>
              <a:gd name="connsiteX52" fmla="*/ 2811353 w 4127034"/>
              <a:gd name="connsiteY52" fmla="*/ 95250 h 1409700"/>
              <a:gd name="connsiteX53" fmla="*/ 2782778 w 4127034"/>
              <a:gd name="connsiteY53" fmla="*/ 104775 h 1409700"/>
              <a:gd name="connsiteX54" fmla="*/ 2697053 w 4127034"/>
              <a:gd name="connsiteY54" fmla="*/ 123825 h 1409700"/>
              <a:gd name="connsiteX55" fmla="*/ 2678003 w 4127034"/>
              <a:gd name="connsiteY55" fmla="*/ 152400 h 1409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4127034" h="1409700">
                <a:moveTo>
                  <a:pt x="2725628" y="180975"/>
                </a:moveTo>
                <a:cubicBezTo>
                  <a:pt x="2509962" y="127059"/>
                  <a:pt x="2862244" y="211360"/>
                  <a:pt x="2468453" y="142875"/>
                </a:cubicBezTo>
                <a:cubicBezTo>
                  <a:pt x="2454464" y="140442"/>
                  <a:pt x="2443606" y="128922"/>
                  <a:pt x="2430353" y="123825"/>
                </a:cubicBezTo>
                <a:cubicBezTo>
                  <a:pt x="2402240" y="113012"/>
                  <a:pt x="2373849" y="102555"/>
                  <a:pt x="2344628" y="95250"/>
                </a:cubicBezTo>
                <a:cubicBezTo>
                  <a:pt x="2310190" y="86641"/>
                  <a:pt x="2274291" y="84809"/>
                  <a:pt x="2239853" y="76200"/>
                </a:cubicBezTo>
                <a:cubicBezTo>
                  <a:pt x="2114044" y="44748"/>
                  <a:pt x="2143955" y="39875"/>
                  <a:pt x="2039828" y="19050"/>
                </a:cubicBezTo>
                <a:cubicBezTo>
                  <a:pt x="1974727" y="6030"/>
                  <a:pt x="1891750" y="4098"/>
                  <a:pt x="1830278" y="0"/>
                </a:cubicBezTo>
                <a:cubicBezTo>
                  <a:pt x="1725503" y="3175"/>
                  <a:pt x="1620510" y="2057"/>
                  <a:pt x="1515953" y="9525"/>
                </a:cubicBezTo>
                <a:cubicBezTo>
                  <a:pt x="1486755" y="11611"/>
                  <a:pt x="1459368" y="25800"/>
                  <a:pt x="1430228" y="28575"/>
                </a:cubicBezTo>
                <a:cubicBezTo>
                  <a:pt x="1325734" y="38527"/>
                  <a:pt x="1220720" y="42010"/>
                  <a:pt x="1115903" y="47625"/>
                </a:cubicBezTo>
                <a:lnTo>
                  <a:pt x="201503" y="95250"/>
                </a:lnTo>
                <a:cubicBezTo>
                  <a:pt x="182453" y="98425"/>
                  <a:pt x="162180" y="97347"/>
                  <a:pt x="144353" y="104775"/>
                </a:cubicBezTo>
                <a:cubicBezTo>
                  <a:pt x="123219" y="113581"/>
                  <a:pt x="107217" y="131756"/>
                  <a:pt x="87203" y="142875"/>
                </a:cubicBezTo>
                <a:cubicBezTo>
                  <a:pt x="78426" y="147751"/>
                  <a:pt x="68153" y="149225"/>
                  <a:pt x="58628" y="152400"/>
                </a:cubicBezTo>
                <a:cubicBezTo>
                  <a:pt x="-41898" y="353452"/>
                  <a:pt x="8853" y="237272"/>
                  <a:pt x="49103" y="752475"/>
                </a:cubicBezTo>
                <a:cubicBezTo>
                  <a:pt x="50686" y="772743"/>
                  <a:pt x="75005" y="783836"/>
                  <a:pt x="87203" y="800100"/>
                </a:cubicBezTo>
                <a:cubicBezTo>
                  <a:pt x="94072" y="809258"/>
                  <a:pt x="99903" y="819150"/>
                  <a:pt x="106253" y="828675"/>
                </a:cubicBezTo>
                <a:cubicBezTo>
                  <a:pt x="39281" y="845418"/>
                  <a:pt x="53172" y="828612"/>
                  <a:pt x="77678" y="942975"/>
                </a:cubicBezTo>
                <a:cubicBezTo>
                  <a:pt x="84245" y="973622"/>
                  <a:pt x="123707" y="987221"/>
                  <a:pt x="144353" y="1000125"/>
                </a:cubicBezTo>
                <a:cubicBezTo>
                  <a:pt x="170414" y="1016413"/>
                  <a:pt x="180980" y="1023123"/>
                  <a:pt x="201503" y="1047750"/>
                </a:cubicBezTo>
                <a:cubicBezTo>
                  <a:pt x="208832" y="1056544"/>
                  <a:pt x="212458" y="1068230"/>
                  <a:pt x="220553" y="1076325"/>
                </a:cubicBezTo>
                <a:cubicBezTo>
                  <a:pt x="228648" y="1084420"/>
                  <a:pt x="239813" y="1088721"/>
                  <a:pt x="249128" y="1095375"/>
                </a:cubicBezTo>
                <a:cubicBezTo>
                  <a:pt x="262046" y="1104602"/>
                  <a:pt x="273291" y="1116348"/>
                  <a:pt x="287228" y="1123950"/>
                </a:cubicBezTo>
                <a:cubicBezTo>
                  <a:pt x="308456" y="1135529"/>
                  <a:pt x="332909" y="1140528"/>
                  <a:pt x="353903" y="1152525"/>
                </a:cubicBezTo>
                <a:cubicBezTo>
                  <a:pt x="425738" y="1193573"/>
                  <a:pt x="411551" y="1206707"/>
                  <a:pt x="487253" y="1238250"/>
                </a:cubicBezTo>
                <a:cubicBezTo>
                  <a:pt x="502197" y="1244477"/>
                  <a:pt x="519172" y="1243848"/>
                  <a:pt x="534878" y="1247775"/>
                </a:cubicBezTo>
                <a:cubicBezTo>
                  <a:pt x="557302" y="1253381"/>
                  <a:pt x="579830" y="1258926"/>
                  <a:pt x="601553" y="1266825"/>
                </a:cubicBezTo>
                <a:cubicBezTo>
                  <a:pt x="649758" y="1284354"/>
                  <a:pt x="695611" y="1308228"/>
                  <a:pt x="744428" y="1323975"/>
                </a:cubicBezTo>
                <a:cubicBezTo>
                  <a:pt x="794263" y="1340051"/>
                  <a:pt x="846733" y="1346829"/>
                  <a:pt x="896828" y="1362075"/>
                </a:cubicBezTo>
                <a:cubicBezTo>
                  <a:pt x="959699" y="1381210"/>
                  <a:pt x="952302" y="1396498"/>
                  <a:pt x="1011128" y="1400175"/>
                </a:cubicBezTo>
                <a:cubicBezTo>
                  <a:pt x="1096745" y="1405526"/>
                  <a:pt x="1182578" y="1406525"/>
                  <a:pt x="1268303" y="1409700"/>
                </a:cubicBezTo>
                <a:lnTo>
                  <a:pt x="1611203" y="1390650"/>
                </a:lnTo>
                <a:cubicBezTo>
                  <a:pt x="1846213" y="1375695"/>
                  <a:pt x="2081595" y="1365005"/>
                  <a:pt x="2316053" y="1343025"/>
                </a:cubicBezTo>
                <a:cubicBezTo>
                  <a:pt x="2418733" y="1333399"/>
                  <a:pt x="2505639" y="1309916"/>
                  <a:pt x="2601803" y="1285875"/>
                </a:cubicBezTo>
                <a:cubicBezTo>
                  <a:pt x="2671443" y="1233645"/>
                  <a:pt x="2617258" y="1259730"/>
                  <a:pt x="2744678" y="1276350"/>
                </a:cubicBezTo>
                <a:cubicBezTo>
                  <a:pt x="2782589" y="1281295"/>
                  <a:pt x="2820998" y="1281493"/>
                  <a:pt x="2858978" y="1285875"/>
                </a:cubicBezTo>
                <a:cubicBezTo>
                  <a:pt x="2903583" y="1291022"/>
                  <a:pt x="2947878" y="1298575"/>
                  <a:pt x="2992328" y="1304925"/>
                </a:cubicBezTo>
                <a:cubicBezTo>
                  <a:pt x="3128853" y="1301750"/>
                  <a:pt x="3265709" y="1305414"/>
                  <a:pt x="3401903" y="1295400"/>
                </a:cubicBezTo>
                <a:cubicBezTo>
                  <a:pt x="3615742" y="1279677"/>
                  <a:pt x="3604854" y="1254909"/>
                  <a:pt x="3782903" y="1228725"/>
                </a:cubicBezTo>
                <a:cubicBezTo>
                  <a:pt x="3842916" y="1219900"/>
                  <a:pt x="3903553" y="1216025"/>
                  <a:pt x="3963878" y="1209675"/>
                </a:cubicBezTo>
                <a:cubicBezTo>
                  <a:pt x="3998803" y="1200150"/>
                  <a:pt x="4034516" y="1193148"/>
                  <a:pt x="4068653" y="1181100"/>
                </a:cubicBezTo>
                <a:cubicBezTo>
                  <a:pt x="4088737" y="1174011"/>
                  <a:pt x="4120637" y="1173188"/>
                  <a:pt x="4125803" y="1152525"/>
                </a:cubicBezTo>
                <a:cubicBezTo>
                  <a:pt x="4133108" y="1123304"/>
                  <a:pt x="4105883" y="1095650"/>
                  <a:pt x="4097228" y="1066800"/>
                </a:cubicBezTo>
                <a:cubicBezTo>
                  <a:pt x="4086826" y="1032126"/>
                  <a:pt x="4078178" y="996950"/>
                  <a:pt x="4068653" y="962025"/>
                </a:cubicBezTo>
                <a:cubicBezTo>
                  <a:pt x="4065478" y="908050"/>
                  <a:pt x="4070457" y="852968"/>
                  <a:pt x="4059128" y="800100"/>
                </a:cubicBezTo>
                <a:cubicBezTo>
                  <a:pt x="4023860" y="635514"/>
                  <a:pt x="3960607" y="492583"/>
                  <a:pt x="3868628" y="352425"/>
                </a:cubicBezTo>
                <a:cubicBezTo>
                  <a:pt x="3823754" y="284046"/>
                  <a:pt x="3764932" y="244250"/>
                  <a:pt x="3706703" y="190500"/>
                </a:cubicBezTo>
                <a:cubicBezTo>
                  <a:pt x="3666076" y="152998"/>
                  <a:pt x="3654112" y="128495"/>
                  <a:pt x="3601928" y="104775"/>
                </a:cubicBezTo>
                <a:cubicBezTo>
                  <a:pt x="3582441" y="95917"/>
                  <a:pt x="3470356" y="85840"/>
                  <a:pt x="3468578" y="85725"/>
                </a:cubicBezTo>
                <a:cubicBezTo>
                  <a:pt x="3047352" y="58549"/>
                  <a:pt x="3417257" y="90584"/>
                  <a:pt x="3154253" y="66675"/>
                </a:cubicBezTo>
                <a:cubicBezTo>
                  <a:pt x="3062178" y="69850"/>
                  <a:pt x="2969978" y="70453"/>
                  <a:pt x="2878028" y="76200"/>
                </a:cubicBezTo>
                <a:cubicBezTo>
                  <a:pt x="2868007" y="76826"/>
                  <a:pt x="2859107" y="82967"/>
                  <a:pt x="2849453" y="85725"/>
                </a:cubicBezTo>
                <a:cubicBezTo>
                  <a:pt x="2836866" y="89321"/>
                  <a:pt x="2823940" y="91654"/>
                  <a:pt x="2811353" y="95250"/>
                </a:cubicBezTo>
                <a:cubicBezTo>
                  <a:pt x="2801699" y="98008"/>
                  <a:pt x="2792579" y="102597"/>
                  <a:pt x="2782778" y="104775"/>
                </a:cubicBezTo>
                <a:cubicBezTo>
                  <a:pt x="2682198" y="127126"/>
                  <a:pt x="2761379" y="102383"/>
                  <a:pt x="2697053" y="123825"/>
                </a:cubicBezTo>
                <a:lnTo>
                  <a:pt x="2678003" y="152400"/>
                </a:ln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6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062" y="4267200"/>
            <a:ext cx="4099782" cy="1770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457200"/>
            <a:ext cx="4074357" cy="1687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75" y="2286000"/>
            <a:ext cx="4099782" cy="1770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876800" y="990600"/>
            <a:ext cx="38973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All three series are normally distributed</a:t>
            </a: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4868978" y="1715869"/>
            <a:ext cx="33256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err="1" smtClean="0"/>
              <a:t>Jarque-Bera</a:t>
            </a:r>
            <a:r>
              <a:rPr lang="en-US" dirty="0" smtClean="0"/>
              <a:t> Test Null Hypothesis:</a:t>
            </a:r>
          </a:p>
          <a:p>
            <a:pPr algn="ctr"/>
            <a:r>
              <a:rPr lang="en-US" dirty="0" smtClean="0"/>
              <a:t>Distribution is Normal</a:t>
            </a: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181600" y="3581400"/>
            <a:ext cx="29551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(fail to reject a normal </a:t>
            </a:r>
          </a:p>
          <a:p>
            <a:r>
              <a:rPr lang="en-US" dirty="0" smtClean="0"/>
              <a:t>distribution in all three cases)</a:t>
            </a:r>
            <a:endParaRPr lang="en-US" dirty="0"/>
          </a:p>
        </p:txBody>
      </p:sp>
      <p:sp>
        <p:nvSpPr>
          <p:cNvPr id="7" name="Freeform 6"/>
          <p:cNvSpPr/>
          <p:nvPr/>
        </p:nvSpPr>
        <p:spPr>
          <a:xfrm>
            <a:off x="5038928" y="3248955"/>
            <a:ext cx="3103420" cy="1147947"/>
          </a:xfrm>
          <a:custGeom>
            <a:avLst/>
            <a:gdLst>
              <a:gd name="connsiteX0" fmla="*/ 2208178 w 3103420"/>
              <a:gd name="connsiteY0" fmla="*/ 145998 h 1147947"/>
              <a:gd name="connsiteX1" fmla="*/ 2033081 w 3103420"/>
              <a:gd name="connsiteY1" fmla="*/ 116815 h 1147947"/>
              <a:gd name="connsiteX2" fmla="*/ 1721795 w 3103420"/>
              <a:gd name="connsiteY2" fmla="*/ 97360 h 1147947"/>
              <a:gd name="connsiteX3" fmla="*/ 1536970 w 3103420"/>
              <a:gd name="connsiteY3" fmla="*/ 68177 h 1147947"/>
              <a:gd name="connsiteX4" fmla="*/ 1284051 w 3103420"/>
              <a:gd name="connsiteY4" fmla="*/ 48722 h 1147947"/>
              <a:gd name="connsiteX5" fmla="*/ 768485 w 3103420"/>
              <a:gd name="connsiteY5" fmla="*/ 58449 h 1147947"/>
              <a:gd name="connsiteX6" fmla="*/ 690663 w 3103420"/>
              <a:gd name="connsiteY6" fmla="*/ 68177 h 1147947"/>
              <a:gd name="connsiteX7" fmla="*/ 311285 w 3103420"/>
              <a:gd name="connsiteY7" fmla="*/ 87632 h 1147947"/>
              <a:gd name="connsiteX8" fmla="*/ 262646 w 3103420"/>
              <a:gd name="connsiteY8" fmla="*/ 97360 h 1147947"/>
              <a:gd name="connsiteX9" fmla="*/ 175098 w 3103420"/>
              <a:gd name="connsiteY9" fmla="*/ 136271 h 1147947"/>
              <a:gd name="connsiteX10" fmla="*/ 145915 w 3103420"/>
              <a:gd name="connsiteY10" fmla="*/ 145998 h 1147947"/>
              <a:gd name="connsiteX11" fmla="*/ 107004 w 3103420"/>
              <a:gd name="connsiteY11" fmla="*/ 214092 h 1147947"/>
              <a:gd name="connsiteX12" fmla="*/ 97276 w 3103420"/>
              <a:gd name="connsiteY12" fmla="*/ 262730 h 1147947"/>
              <a:gd name="connsiteX13" fmla="*/ 58366 w 3103420"/>
              <a:gd name="connsiteY13" fmla="*/ 330824 h 1147947"/>
              <a:gd name="connsiteX14" fmla="*/ 48638 w 3103420"/>
              <a:gd name="connsiteY14" fmla="*/ 398917 h 1147947"/>
              <a:gd name="connsiteX15" fmla="*/ 19455 w 3103420"/>
              <a:gd name="connsiteY15" fmla="*/ 447556 h 1147947"/>
              <a:gd name="connsiteX16" fmla="*/ 0 w 3103420"/>
              <a:gd name="connsiteY16" fmla="*/ 535105 h 1147947"/>
              <a:gd name="connsiteX17" fmla="*/ 29183 w 3103420"/>
              <a:gd name="connsiteY17" fmla="*/ 690747 h 1147947"/>
              <a:gd name="connsiteX18" fmla="*/ 68093 w 3103420"/>
              <a:gd name="connsiteY18" fmla="*/ 739385 h 1147947"/>
              <a:gd name="connsiteX19" fmla="*/ 77821 w 3103420"/>
              <a:gd name="connsiteY19" fmla="*/ 836662 h 1147947"/>
              <a:gd name="connsiteX20" fmla="*/ 87549 w 3103420"/>
              <a:gd name="connsiteY20" fmla="*/ 885300 h 1147947"/>
              <a:gd name="connsiteX21" fmla="*/ 194553 w 3103420"/>
              <a:gd name="connsiteY21" fmla="*/ 963122 h 1147947"/>
              <a:gd name="connsiteX22" fmla="*/ 428017 w 3103420"/>
              <a:gd name="connsiteY22" fmla="*/ 1031215 h 1147947"/>
              <a:gd name="connsiteX23" fmla="*/ 632298 w 3103420"/>
              <a:gd name="connsiteY23" fmla="*/ 1079854 h 1147947"/>
              <a:gd name="connsiteX24" fmla="*/ 817123 w 3103420"/>
              <a:gd name="connsiteY24" fmla="*/ 1118764 h 1147947"/>
              <a:gd name="connsiteX25" fmla="*/ 904672 w 3103420"/>
              <a:gd name="connsiteY25" fmla="*/ 1128492 h 1147947"/>
              <a:gd name="connsiteX26" fmla="*/ 982493 w 3103420"/>
              <a:gd name="connsiteY26" fmla="*/ 1138219 h 1147947"/>
              <a:gd name="connsiteX27" fmla="*/ 1235412 w 3103420"/>
              <a:gd name="connsiteY27" fmla="*/ 1147947 h 1147947"/>
              <a:gd name="connsiteX28" fmla="*/ 1449421 w 3103420"/>
              <a:gd name="connsiteY28" fmla="*/ 1138219 h 1147947"/>
              <a:gd name="connsiteX29" fmla="*/ 1595336 w 3103420"/>
              <a:gd name="connsiteY29" fmla="*/ 1128492 h 1147947"/>
              <a:gd name="connsiteX30" fmla="*/ 2645923 w 3103420"/>
              <a:gd name="connsiteY30" fmla="*/ 1118764 h 1147947"/>
              <a:gd name="connsiteX31" fmla="*/ 2714017 w 3103420"/>
              <a:gd name="connsiteY31" fmla="*/ 1099309 h 1147947"/>
              <a:gd name="connsiteX32" fmla="*/ 2976663 w 3103420"/>
              <a:gd name="connsiteY32" fmla="*/ 1050671 h 1147947"/>
              <a:gd name="connsiteX33" fmla="*/ 3044757 w 3103420"/>
              <a:gd name="connsiteY33" fmla="*/ 1011760 h 1147947"/>
              <a:gd name="connsiteX34" fmla="*/ 3054485 w 3103420"/>
              <a:gd name="connsiteY34" fmla="*/ 972849 h 1147947"/>
              <a:gd name="connsiteX35" fmla="*/ 3103123 w 3103420"/>
              <a:gd name="connsiteY35" fmla="*/ 885300 h 1147947"/>
              <a:gd name="connsiteX36" fmla="*/ 3093395 w 3103420"/>
              <a:gd name="connsiteY36" fmla="*/ 710202 h 1147947"/>
              <a:gd name="connsiteX37" fmla="*/ 3103123 w 3103420"/>
              <a:gd name="connsiteY37" fmla="*/ 612926 h 1147947"/>
              <a:gd name="connsiteX38" fmla="*/ 3083668 w 3103420"/>
              <a:gd name="connsiteY38" fmla="*/ 574015 h 1147947"/>
              <a:gd name="connsiteX39" fmla="*/ 3054485 w 3103420"/>
              <a:gd name="connsiteY39" fmla="*/ 505922 h 1147947"/>
              <a:gd name="connsiteX40" fmla="*/ 3044757 w 3103420"/>
              <a:gd name="connsiteY40" fmla="*/ 389190 h 1147947"/>
              <a:gd name="connsiteX41" fmla="*/ 2850204 w 3103420"/>
              <a:gd name="connsiteY41" fmla="*/ 253002 h 1147947"/>
              <a:gd name="connsiteX42" fmla="*/ 2752927 w 3103420"/>
              <a:gd name="connsiteY42" fmla="*/ 175181 h 1147947"/>
              <a:gd name="connsiteX43" fmla="*/ 2694561 w 3103420"/>
              <a:gd name="connsiteY43" fmla="*/ 145998 h 1147947"/>
              <a:gd name="connsiteX44" fmla="*/ 2587557 w 3103420"/>
              <a:gd name="connsiteY44" fmla="*/ 77905 h 1147947"/>
              <a:gd name="connsiteX45" fmla="*/ 2431915 w 3103420"/>
              <a:gd name="connsiteY45" fmla="*/ 9811 h 1147947"/>
              <a:gd name="connsiteX46" fmla="*/ 2334638 w 3103420"/>
              <a:gd name="connsiteY46" fmla="*/ 83 h 1147947"/>
              <a:gd name="connsiteX47" fmla="*/ 2256817 w 3103420"/>
              <a:gd name="connsiteY47" fmla="*/ 19539 h 11479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103420" h="1147947">
                <a:moveTo>
                  <a:pt x="2208178" y="145998"/>
                </a:moveTo>
                <a:cubicBezTo>
                  <a:pt x="2149812" y="136270"/>
                  <a:pt x="2091822" y="123935"/>
                  <a:pt x="2033081" y="116815"/>
                </a:cubicBezTo>
                <a:cubicBezTo>
                  <a:pt x="2007830" y="113754"/>
                  <a:pt x="1736729" y="98239"/>
                  <a:pt x="1721795" y="97360"/>
                </a:cubicBezTo>
                <a:cubicBezTo>
                  <a:pt x="1660187" y="87632"/>
                  <a:pt x="1598960" y="75065"/>
                  <a:pt x="1536970" y="68177"/>
                </a:cubicBezTo>
                <a:cubicBezTo>
                  <a:pt x="1452932" y="58839"/>
                  <a:pt x="1284051" y="48722"/>
                  <a:pt x="1284051" y="48722"/>
                </a:cubicBezTo>
                <a:lnTo>
                  <a:pt x="768485" y="58449"/>
                </a:lnTo>
                <a:cubicBezTo>
                  <a:pt x="742356" y="59306"/>
                  <a:pt x="716752" y="66512"/>
                  <a:pt x="690663" y="68177"/>
                </a:cubicBezTo>
                <a:cubicBezTo>
                  <a:pt x="564295" y="76243"/>
                  <a:pt x="437744" y="81147"/>
                  <a:pt x="311285" y="87632"/>
                </a:cubicBezTo>
                <a:cubicBezTo>
                  <a:pt x="295072" y="90875"/>
                  <a:pt x="278483" y="92609"/>
                  <a:pt x="262646" y="97360"/>
                </a:cubicBezTo>
                <a:cubicBezTo>
                  <a:pt x="212355" y="112447"/>
                  <a:pt x="219818" y="117105"/>
                  <a:pt x="175098" y="136271"/>
                </a:cubicBezTo>
                <a:cubicBezTo>
                  <a:pt x="165673" y="140310"/>
                  <a:pt x="155643" y="142756"/>
                  <a:pt x="145915" y="145998"/>
                </a:cubicBezTo>
                <a:cubicBezTo>
                  <a:pt x="131681" y="167348"/>
                  <a:pt x="115233" y="189404"/>
                  <a:pt x="107004" y="214092"/>
                </a:cubicBezTo>
                <a:cubicBezTo>
                  <a:pt x="101776" y="229777"/>
                  <a:pt x="103635" y="247468"/>
                  <a:pt x="97276" y="262730"/>
                </a:cubicBezTo>
                <a:cubicBezTo>
                  <a:pt x="87221" y="286861"/>
                  <a:pt x="71336" y="308126"/>
                  <a:pt x="58366" y="330824"/>
                </a:cubicBezTo>
                <a:cubicBezTo>
                  <a:pt x="55123" y="353522"/>
                  <a:pt x="55889" y="377165"/>
                  <a:pt x="48638" y="398917"/>
                </a:cubicBezTo>
                <a:cubicBezTo>
                  <a:pt x="42659" y="416854"/>
                  <a:pt x="27134" y="430278"/>
                  <a:pt x="19455" y="447556"/>
                </a:cubicBezTo>
                <a:cubicBezTo>
                  <a:pt x="14457" y="458801"/>
                  <a:pt x="1539" y="527407"/>
                  <a:pt x="0" y="535105"/>
                </a:cubicBezTo>
                <a:cubicBezTo>
                  <a:pt x="9728" y="586986"/>
                  <a:pt x="12491" y="640671"/>
                  <a:pt x="29183" y="690747"/>
                </a:cubicBezTo>
                <a:cubicBezTo>
                  <a:pt x="35749" y="710444"/>
                  <a:pt x="61527" y="719688"/>
                  <a:pt x="68093" y="739385"/>
                </a:cubicBezTo>
                <a:cubicBezTo>
                  <a:pt x="78398" y="770300"/>
                  <a:pt x="73514" y="804360"/>
                  <a:pt x="77821" y="836662"/>
                </a:cubicBezTo>
                <a:cubicBezTo>
                  <a:pt x="80006" y="853051"/>
                  <a:pt x="79520" y="870847"/>
                  <a:pt x="87549" y="885300"/>
                </a:cubicBezTo>
                <a:cubicBezTo>
                  <a:pt x="105550" y="917702"/>
                  <a:pt x="166679" y="950734"/>
                  <a:pt x="194553" y="963122"/>
                </a:cubicBezTo>
                <a:cubicBezTo>
                  <a:pt x="305586" y="1012470"/>
                  <a:pt x="306326" y="998452"/>
                  <a:pt x="428017" y="1031215"/>
                </a:cubicBezTo>
                <a:cubicBezTo>
                  <a:pt x="619851" y="1082863"/>
                  <a:pt x="486773" y="1061663"/>
                  <a:pt x="632298" y="1079854"/>
                </a:cubicBezTo>
                <a:cubicBezTo>
                  <a:pt x="739472" y="1125785"/>
                  <a:pt x="670734" y="1104822"/>
                  <a:pt x="817123" y="1118764"/>
                </a:cubicBezTo>
                <a:cubicBezTo>
                  <a:pt x="846353" y="1121548"/>
                  <a:pt x="875511" y="1125061"/>
                  <a:pt x="904672" y="1128492"/>
                </a:cubicBezTo>
                <a:cubicBezTo>
                  <a:pt x="930635" y="1131546"/>
                  <a:pt x="956396" y="1136684"/>
                  <a:pt x="982493" y="1138219"/>
                </a:cubicBezTo>
                <a:cubicBezTo>
                  <a:pt x="1066716" y="1143173"/>
                  <a:pt x="1151106" y="1144704"/>
                  <a:pt x="1235412" y="1147947"/>
                </a:cubicBezTo>
                <a:lnTo>
                  <a:pt x="1449421" y="1138219"/>
                </a:lnTo>
                <a:cubicBezTo>
                  <a:pt x="1498096" y="1135588"/>
                  <a:pt x="1546596" y="1129285"/>
                  <a:pt x="1595336" y="1128492"/>
                </a:cubicBezTo>
                <a:lnTo>
                  <a:pt x="2645923" y="1118764"/>
                </a:lnTo>
                <a:cubicBezTo>
                  <a:pt x="2668621" y="1112279"/>
                  <a:pt x="2690998" y="1104541"/>
                  <a:pt x="2714017" y="1099309"/>
                </a:cubicBezTo>
                <a:cubicBezTo>
                  <a:pt x="2815550" y="1076234"/>
                  <a:pt x="2877064" y="1067271"/>
                  <a:pt x="2976663" y="1050671"/>
                </a:cubicBezTo>
                <a:cubicBezTo>
                  <a:pt x="2983393" y="1047306"/>
                  <a:pt x="3037883" y="1022071"/>
                  <a:pt x="3044757" y="1011760"/>
                </a:cubicBezTo>
                <a:cubicBezTo>
                  <a:pt x="3052173" y="1000636"/>
                  <a:pt x="3049791" y="985367"/>
                  <a:pt x="3054485" y="972849"/>
                </a:cubicBezTo>
                <a:cubicBezTo>
                  <a:pt x="3063788" y="948041"/>
                  <a:pt x="3090741" y="905937"/>
                  <a:pt x="3103123" y="885300"/>
                </a:cubicBezTo>
                <a:cubicBezTo>
                  <a:pt x="3099880" y="826934"/>
                  <a:pt x="3093395" y="768658"/>
                  <a:pt x="3093395" y="710202"/>
                </a:cubicBezTo>
                <a:cubicBezTo>
                  <a:pt x="3093395" y="677615"/>
                  <a:pt x="3105445" y="645430"/>
                  <a:pt x="3103123" y="612926"/>
                </a:cubicBezTo>
                <a:cubicBezTo>
                  <a:pt x="3102090" y="598462"/>
                  <a:pt x="3089669" y="587216"/>
                  <a:pt x="3083668" y="574015"/>
                </a:cubicBezTo>
                <a:cubicBezTo>
                  <a:pt x="3073449" y="551534"/>
                  <a:pt x="3064213" y="528620"/>
                  <a:pt x="3054485" y="505922"/>
                </a:cubicBezTo>
                <a:cubicBezTo>
                  <a:pt x="3051242" y="467011"/>
                  <a:pt x="3064621" y="422805"/>
                  <a:pt x="3044757" y="389190"/>
                </a:cubicBezTo>
                <a:cubicBezTo>
                  <a:pt x="2987226" y="291831"/>
                  <a:pt x="2926672" y="303981"/>
                  <a:pt x="2850204" y="253002"/>
                </a:cubicBezTo>
                <a:cubicBezTo>
                  <a:pt x="2815653" y="229968"/>
                  <a:pt x="2790068" y="193752"/>
                  <a:pt x="2752927" y="175181"/>
                </a:cubicBezTo>
                <a:cubicBezTo>
                  <a:pt x="2733472" y="165453"/>
                  <a:pt x="2712912" y="157676"/>
                  <a:pt x="2694561" y="145998"/>
                </a:cubicBezTo>
                <a:cubicBezTo>
                  <a:pt x="2588234" y="78336"/>
                  <a:pt x="2707136" y="132260"/>
                  <a:pt x="2587557" y="77905"/>
                </a:cubicBezTo>
                <a:cubicBezTo>
                  <a:pt x="2536004" y="54472"/>
                  <a:pt x="2488263" y="15446"/>
                  <a:pt x="2431915" y="9811"/>
                </a:cubicBezTo>
                <a:lnTo>
                  <a:pt x="2334638" y="83"/>
                </a:lnTo>
                <a:cubicBezTo>
                  <a:pt x="2253599" y="10213"/>
                  <a:pt x="2256817" y="-16331"/>
                  <a:pt x="2256817" y="19539"/>
                </a:cubicBezTo>
              </a:path>
            </a:pathLst>
          </a:cu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 rot="21126139">
            <a:off x="3073940" y="1566792"/>
            <a:ext cx="1167738" cy="642026"/>
          </a:xfrm>
          <a:custGeom>
            <a:avLst/>
            <a:gdLst>
              <a:gd name="connsiteX0" fmla="*/ 1147864 w 1167738"/>
              <a:gd name="connsiteY0" fmla="*/ 175098 h 642026"/>
              <a:gd name="connsiteX1" fmla="*/ 1099226 w 1167738"/>
              <a:gd name="connsiteY1" fmla="*/ 155643 h 642026"/>
              <a:gd name="connsiteX2" fmla="*/ 826851 w 1167738"/>
              <a:gd name="connsiteY2" fmla="*/ 126460 h 642026"/>
              <a:gd name="connsiteX3" fmla="*/ 768486 w 1167738"/>
              <a:gd name="connsiteY3" fmla="*/ 107004 h 642026"/>
              <a:gd name="connsiteX4" fmla="*/ 700392 w 1167738"/>
              <a:gd name="connsiteY4" fmla="*/ 97277 h 642026"/>
              <a:gd name="connsiteX5" fmla="*/ 651754 w 1167738"/>
              <a:gd name="connsiteY5" fmla="*/ 87549 h 642026"/>
              <a:gd name="connsiteX6" fmla="*/ 554477 w 1167738"/>
              <a:gd name="connsiteY6" fmla="*/ 68094 h 642026"/>
              <a:gd name="connsiteX7" fmla="*/ 515566 w 1167738"/>
              <a:gd name="connsiteY7" fmla="*/ 48639 h 642026"/>
              <a:gd name="connsiteX8" fmla="*/ 466928 w 1167738"/>
              <a:gd name="connsiteY8" fmla="*/ 29183 h 642026"/>
              <a:gd name="connsiteX9" fmla="*/ 428017 w 1167738"/>
              <a:gd name="connsiteY9" fmla="*/ 9728 h 642026"/>
              <a:gd name="connsiteX10" fmla="*/ 369651 w 1167738"/>
              <a:gd name="connsiteY10" fmla="*/ 0 h 642026"/>
              <a:gd name="connsiteX11" fmla="*/ 223737 w 1167738"/>
              <a:gd name="connsiteY11" fmla="*/ 9728 h 642026"/>
              <a:gd name="connsiteX12" fmla="*/ 194554 w 1167738"/>
              <a:gd name="connsiteY12" fmla="*/ 19456 h 642026"/>
              <a:gd name="connsiteX13" fmla="*/ 58366 w 1167738"/>
              <a:gd name="connsiteY13" fmla="*/ 48639 h 642026"/>
              <a:gd name="connsiteX14" fmla="*/ 19456 w 1167738"/>
              <a:gd name="connsiteY14" fmla="*/ 87549 h 642026"/>
              <a:gd name="connsiteX15" fmla="*/ 0 w 1167738"/>
              <a:gd name="connsiteY15" fmla="*/ 145915 h 642026"/>
              <a:gd name="connsiteX16" fmla="*/ 9728 w 1167738"/>
              <a:gd name="connsiteY16" fmla="*/ 311285 h 642026"/>
              <a:gd name="connsiteX17" fmla="*/ 19456 w 1167738"/>
              <a:gd name="connsiteY17" fmla="*/ 340468 h 642026"/>
              <a:gd name="connsiteX18" fmla="*/ 97277 w 1167738"/>
              <a:gd name="connsiteY18" fmla="*/ 398834 h 642026"/>
              <a:gd name="connsiteX19" fmla="*/ 136188 w 1167738"/>
              <a:gd name="connsiteY19" fmla="*/ 437745 h 642026"/>
              <a:gd name="connsiteX20" fmla="*/ 165371 w 1167738"/>
              <a:gd name="connsiteY20" fmla="*/ 476656 h 642026"/>
              <a:gd name="connsiteX21" fmla="*/ 194554 w 1167738"/>
              <a:gd name="connsiteY21" fmla="*/ 486383 h 642026"/>
              <a:gd name="connsiteX22" fmla="*/ 223737 w 1167738"/>
              <a:gd name="connsiteY22" fmla="*/ 525294 h 642026"/>
              <a:gd name="connsiteX23" fmla="*/ 262647 w 1167738"/>
              <a:gd name="connsiteY23" fmla="*/ 544749 h 642026"/>
              <a:gd name="connsiteX24" fmla="*/ 389107 w 1167738"/>
              <a:gd name="connsiteY24" fmla="*/ 593387 h 642026"/>
              <a:gd name="connsiteX25" fmla="*/ 418290 w 1167738"/>
              <a:gd name="connsiteY25" fmla="*/ 612843 h 642026"/>
              <a:gd name="connsiteX26" fmla="*/ 496111 w 1167738"/>
              <a:gd name="connsiteY26" fmla="*/ 642026 h 642026"/>
              <a:gd name="connsiteX27" fmla="*/ 603115 w 1167738"/>
              <a:gd name="connsiteY27" fmla="*/ 632298 h 642026"/>
              <a:gd name="connsiteX28" fmla="*/ 758758 w 1167738"/>
              <a:gd name="connsiteY28" fmla="*/ 622570 h 642026"/>
              <a:gd name="connsiteX29" fmla="*/ 797669 w 1167738"/>
              <a:gd name="connsiteY29" fmla="*/ 603115 h 642026"/>
              <a:gd name="connsiteX30" fmla="*/ 904673 w 1167738"/>
              <a:gd name="connsiteY30" fmla="*/ 583660 h 642026"/>
              <a:gd name="connsiteX31" fmla="*/ 1031132 w 1167738"/>
              <a:gd name="connsiteY31" fmla="*/ 544749 h 642026"/>
              <a:gd name="connsiteX32" fmla="*/ 1099226 w 1167738"/>
              <a:gd name="connsiteY32" fmla="*/ 486383 h 642026"/>
              <a:gd name="connsiteX33" fmla="*/ 1138137 w 1167738"/>
              <a:gd name="connsiteY33" fmla="*/ 457200 h 642026"/>
              <a:gd name="connsiteX34" fmla="*/ 1157592 w 1167738"/>
              <a:gd name="connsiteY34" fmla="*/ 389107 h 642026"/>
              <a:gd name="connsiteX35" fmla="*/ 1167320 w 1167738"/>
              <a:gd name="connsiteY35" fmla="*/ 359924 h 642026"/>
              <a:gd name="connsiteX36" fmla="*/ 1147864 w 1167738"/>
              <a:gd name="connsiteY36" fmla="*/ 175098 h 6420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1167738" h="642026">
                <a:moveTo>
                  <a:pt x="1147864" y="175098"/>
                </a:moveTo>
                <a:cubicBezTo>
                  <a:pt x="1136515" y="141051"/>
                  <a:pt x="1115636" y="161610"/>
                  <a:pt x="1099226" y="155643"/>
                </a:cubicBezTo>
                <a:cubicBezTo>
                  <a:pt x="985122" y="114150"/>
                  <a:pt x="1019536" y="135218"/>
                  <a:pt x="826851" y="126460"/>
                </a:cubicBezTo>
                <a:cubicBezTo>
                  <a:pt x="807396" y="119975"/>
                  <a:pt x="788468" y="111615"/>
                  <a:pt x="768486" y="107004"/>
                </a:cubicBezTo>
                <a:cubicBezTo>
                  <a:pt x="746145" y="101848"/>
                  <a:pt x="723008" y="101046"/>
                  <a:pt x="700392" y="97277"/>
                </a:cubicBezTo>
                <a:cubicBezTo>
                  <a:pt x="684083" y="94559"/>
                  <a:pt x="668021" y="90507"/>
                  <a:pt x="651754" y="87549"/>
                </a:cubicBezTo>
                <a:cubicBezTo>
                  <a:pt x="629991" y="83592"/>
                  <a:pt x="578773" y="77205"/>
                  <a:pt x="554477" y="68094"/>
                </a:cubicBezTo>
                <a:cubicBezTo>
                  <a:pt x="540899" y="63002"/>
                  <a:pt x="528817" y="54529"/>
                  <a:pt x="515566" y="48639"/>
                </a:cubicBezTo>
                <a:cubicBezTo>
                  <a:pt x="499609" y="41547"/>
                  <a:pt x="482885" y="36275"/>
                  <a:pt x="466928" y="29183"/>
                </a:cubicBezTo>
                <a:cubicBezTo>
                  <a:pt x="453677" y="23293"/>
                  <a:pt x="441907" y="13895"/>
                  <a:pt x="428017" y="9728"/>
                </a:cubicBezTo>
                <a:cubicBezTo>
                  <a:pt x="409125" y="4060"/>
                  <a:pt x="389106" y="3243"/>
                  <a:pt x="369651" y="0"/>
                </a:cubicBezTo>
                <a:cubicBezTo>
                  <a:pt x="321013" y="3243"/>
                  <a:pt x="272185" y="4345"/>
                  <a:pt x="223737" y="9728"/>
                </a:cubicBezTo>
                <a:cubicBezTo>
                  <a:pt x="213546" y="10860"/>
                  <a:pt x="204447" y="16758"/>
                  <a:pt x="194554" y="19456"/>
                </a:cubicBezTo>
                <a:cubicBezTo>
                  <a:pt x="118379" y="40231"/>
                  <a:pt x="127777" y="37070"/>
                  <a:pt x="58366" y="48639"/>
                </a:cubicBezTo>
                <a:cubicBezTo>
                  <a:pt x="45396" y="61609"/>
                  <a:pt x="28893" y="71821"/>
                  <a:pt x="19456" y="87549"/>
                </a:cubicBezTo>
                <a:cubicBezTo>
                  <a:pt x="8905" y="105134"/>
                  <a:pt x="0" y="145915"/>
                  <a:pt x="0" y="145915"/>
                </a:cubicBezTo>
                <a:cubicBezTo>
                  <a:pt x="3243" y="201038"/>
                  <a:pt x="4233" y="256340"/>
                  <a:pt x="9728" y="311285"/>
                </a:cubicBezTo>
                <a:cubicBezTo>
                  <a:pt x="10748" y="321488"/>
                  <a:pt x="12205" y="333217"/>
                  <a:pt x="19456" y="340468"/>
                </a:cubicBezTo>
                <a:cubicBezTo>
                  <a:pt x="42384" y="363396"/>
                  <a:pt x="74349" y="375906"/>
                  <a:pt x="97277" y="398834"/>
                </a:cubicBezTo>
                <a:cubicBezTo>
                  <a:pt x="110247" y="411804"/>
                  <a:pt x="124109" y="423941"/>
                  <a:pt x="136188" y="437745"/>
                </a:cubicBezTo>
                <a:cubicBezTo>
                  <a:pt x="146864" y="449946"/>
                  <a:pt x="152916" y="466277"/>
                  <a:pt x="165371" y="476656"/>
                </a:cubicBezTo>
                <a:cubicBezTo>
                  <a:pt x="173248" y="483220"/>
                  <a:pt x="184826" y="483141"/>
                  <a:pt x="194554" y="486383"/>
                </a:cubicBezTo>
                <a:cubicBezTo>
                  <a:pt x="204282" y="499353"/>
                  <a:pt x="211427" y="514743"/>
                  <a:pt x="223737" y="525294"/>
                </a:cubicBezTo>
                <a:cubicBezTo>
                  <a:pt x="234747" y="534731"/>
                  <a:pt x="249446" y="538749"/>
                  <a:pt x="262647" y="544749"/>
                </a:cubicBezTo>
                <a:cubicBezTo>
                  <a:pt x="330960" y="575800"/>
                  <a:pt x="322785" y="571280"/>
                  <a:pt x="389107" y="593387"/>
                </a:cubicBezTo>
                <a:cubicBezTo>
                  <a:pt x="398835" y="599872"/>
                  <a:pt x="407833" y="607614"/>
                  <a:pt x="418290" y="612843"/>
                </a:cubicBezTo>
                <a:cubicBezTo>
                  <a:pt x="441549" y="624472"/>
                  <a:pt x="470857" y="633608"/>
                  <a:pt x="496111" y="642026"/>
                </a:cubicBezTo>
                <a:lnTo>
                  <a:pt x="603115" y="632298"/>
                </a:lnTo>
                <a:cubicBezTo>
                  <a:pt x="654955" y="628458"/>
                  <a:pt x="707351" y="630281"/>
                  <a:pt x="758758" y="622570"/>
                </a:cubicBezTo>
                <a:cubicBezTo>
                  <a:pt x="773099" y="620419"/>
                  <a:pt x="784091" y="608207"/>
                  <a:pt x="797669" y="603115"/>
                </a:cubicBezTo>
                <a:cubicBezTo>
                  <a:pt x="825898" y="592529"/>
                  <a:pt x="879810" y="587212"/>
                  <a:pt x="904673" y="583660"/>
                </a:cubicBezTo>
                <a:cubicBezTo>
                  <a:pt x="911139" y="581812"/>
                  <a:pt x="1021040" y="551477"/>
                  <a:pt x="1031132" y="544749"/>
                </a:cubicBezTo>
                <a:cubicBezTo>
                  <a:pt x="1093619" y="503092"/>
                  <a:pt x="1023742" y="552431"/>
                  <a:pt x="1099226" y="486383"/>
                </a:cubicBezTo>
                <a:cubicBezTo>
                  <a:pt x="1111427" y="475707"/>
                  <a:pt x="1125167" y="466928"/>
                  <a:pt x="1138137" y="457200"/>
                </a:cubicBezTo>
                <a:cubicBezTo>
                  <a:pt x="1161466" y="387209"/>
                  <a:pt x="1133154" y="474635"/>
                  <a:pt x="1157592" y="389107"/>
                </a:cubicBezTo>
                <a:cubicBezTo>
                  <a:pt x="1160409" y="379248"/>
                  <a:pt x="1166751" y="370162"/>
                  <a:pt x="1167320" y="359924"/>
                </a:cubicBezTo>
                <a:cubicBezTo>
                  <a:pt x="1170018" y="311361"/>
                  <a:pt x="1159213" y="209145"/>
                  <a:pt x="1147864" y="175098"/>
                </a:cubicBezTo>
                <a:close/>
              </a:path>
            </a:pathLst>
          </a:cu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3104744" y="3505200"/>
            <a:ext cx="1391056" cy="651753"/>
          </a:xfrm>
          <a:custGeom>
            <a:avLst/>
            <a:gdLst>
              <a:gd name="connsiteX0" fmla="*/ 1322962 w 1391056"/>
              <a:gd name="connsiteY0" fmla="*/ 58366 h 651753"/>
              <a:gd name="connsiteX1" fmla="*/ 1118681 w 1391056"/>
              <a:gd name="connsiteY1" fmla="*/ 58366 h 651753"/>
              <a:gd name="connsiteX2" fmla="*/ 690664 w 1391056"/>
              <a:gd name="connsiteY2" fmla="*/ 77821 h 651753"/>
              <a:gd name="connsiteX3" fmla="*/ 515566 w 1391056"/>
              <a:gd name="connsiteY3" fmla="*/ 77821 h 651753"/>
              <a:gd name="connsiteX4" fmla="*/ 466928 w 1391056"/>
              <a:gd name="connsiteY4" fmla="*/ 19455 h 651753"/>
              <a:gd name="connsiteX5" fmla="*/ 428017 w 1391056"/>
              <a:gd name="connsiteY5" fmla="*/ 0 h 651753"/>
              <a:gd name="connsiteX6" fmla="*/ 97277 w 1391056"/>
              <a:gd name="connsiteY6" fmla="*/ 9728 h 651753"/>
              <a:gd name="connsiteX7" fmla="*/ 68094 w 1391056"/>
              <a:gd name="connsiteY7" fmla="*/ 19455 h 651753"/>
              <a:gd name="connsiteX8" fmla="*/ 9728 w 1391056"/>
              <a:gd name="connsiteY8" fmla="*/ 97277 h 651753"/>
              <a:gd name="connsiteX9" fmla="*/ 0 w 1391056"/>
              <a:gd name="connsiteY9" fmla="*/ 126460 h 651753"/>
              <a:gd name="connsiteX10" fmla="*/ 9728 w 1391056"/>
              <a:gd name="connsiteY10" fmla="*/ 340468 h 651753"/>
              <a:gd name="connsiteX11" fmla="*/ 68094 w 1391056"/>
              <a:gd name="connsiteY11" fmla="*/ 437745 h 651753"/>
              <a:gd name="connsiteX12" fmla="*/ 107005 w 1391056"/>
              <a:gd name="connsiteY12" fmla="*/ 476655 h 651753"/>
              <a:gd name="connsiteX13" fmla="*/ 165371 w 1391056"/>
              <a:gd name="connsiteY13" fmla="*/ 515566 h 651753"/>
              <a:gd name="connsiteX14" fmla="*/ 214009 w 1391056"/>
              <a:gd name="connsiteY14" fmla="*/ 564204 h 651753"/>
              <a:gd name="connsiteX15" fmla="*/ 262647 w 1391056"/>
              <a:gd name="connsiteY15" fmla="*/ 583660 h 651753"/>
              <a:gd name="connsiteX16" fmla="*/ 301558 w 1391056"/>
              <a:gd name="connsiteY16" fmla="*/ 612843 h 651753"/>
              <a:gd name="connsiteX17" fmla="*/ 379379 w 1391056"/>
              <a:gd name="connsiteY17" fmla="*/ 632298 h 651753"/>
              <a:gd name="connsiteX18" fmla="*/ 515566 w 1391056"/>
              <a:gd name="connsiteY18" fmla="*/ 651753 h 651753"/>
              <a:gd name="connsiteX19" fmla="*/ 739303 w 1391056"/>
              <a:gd name="connsiteY19" fmla="*/ 642026 h 651753"/>
              <a:gd name="connsiteX20" fmla="*/ 797669 w 1391056"/>
              <a:gd name="connsiteY20" fmla="*/ 622570 h 651753"/>
              <a:gd name="connsiteX21" fmla="*/ 885217 w 1391056"/>
              <a:gd name="connsiteY21" fmla="*/ 593387 h 651753"/>
              <a:gd name="connsiteX22" fmla="*/ 914400 w 1391056"/>
              <a:gd name="connsiteY22" fmla="*/ 573932 h 651753"/>
              <a:gd name="connsiteX23" fmla="*/ 963039 w 1391056"/>
              <a:gd name="connsiteY23" fmla="*/ 564204 h 651753"/>
              <a:gd name="connsiteX24" fmla="*/ 992222 w 1391056"/>
              <a:gd name="connsiteY24" fmla="*/ 554477 h 651753"/>
              <a:gd name="connsiteX25" fmla="*/ 1079771 w 1391056"/>
              <a:gd name="connsiteY25" fmla="*/ 525294 h 651753"/>
              <a:gd name="connsiteX26" fmla="*/ 1108954 w 1391056"/>
              <a:gd name="connsiteY26" fmla="*/ 505838 h 651753"/>
              <a:gd name="connsiteX27" fmla="*/ 1177047 w 1391056"/>
              <a:gd name="connsiteY27" fmla="*/ 496111 h 651753"/>
              <a:gd name="connsiteX28" fmla="*/ 1206230 w 1391056"/>
              <a:gd name="connsiteY28" fmla="*/ 486383 h 651753"/>
              <a:gd name="connsiteX29" fmla="*/ 1235413 w 1391056"/>
              <a:gd name="connsiteY29" fmla="*/ 466928 h 651753"/>
              <a:gd name="connsiteX30" fmla="*/ 1284051 w 1391056"/>
              <a:gd name="connsiteY30" fmla="*/ 457200 h 651753"/>
              <a:gd name="connsiteX31" fmla="*/ 1313234 w 1391056"/>
              <a:gd name="connsiteY31" fmla="*/ 437745 h 651753"/>
              <a:gd name="connsiteX32" fmla="*/ 1332690 w 1391056"/>
              <a:gd name="connsiteY32" fmla="*/ 398834 h 651753"/>
              <a:gd name="connsiteX33" fmla="*/ 1352145 w 1391056"/>
              <a:gd name="connsiteY33" fmla="*/ 252919 h 651753"/>
              <a:gd name="connsiteX34" fmla="*/ 1371600 w 1391056"/>
              <a:gd name="connsiteY34" fmla="*/ 223736 h 651753"/>
              <a:gd name="connsiteX35" fmla="*/ 1381328 w 1391056"/>
              <a:gd name="connsiteY35" fmla="*/ 165370 h 651753"/>
              <a:gd name="connsiteX36" fmla="*/ 1391056 w 1391056"/>
              <a:gd name="connsiteY36" fmla="*/ 136187 h 651753"/>
              <a:gd name="connsiteX37" fmla="*/ 1352145 w 1391056"/>
              <a:gd name="connsiteY37" fmla="*/ 68094 h 651753"/>
              <a:gd name="connsiteX38" fmla="*/ 1322962 w 1391056"/>
              <a:gd name="connsiteY38" fmla="*/ 58366 h 651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</a:cxnLst>
            <a:rect l="l" t="t" r="r" b="b"/>
            <a:pathLst>
              <a:path w="1391056" h="651753">
                <a:moveTo>
                  <a:pt x="1322962" y="58366"/>
                </a:moveTo>
                <a:cubicBezTo>
                  <a:pt x="1284051" y="56745"/>
                  <a:pt x="1397800" y="58366"/>
                  <a:pt x="1118681" y="58366"/>
                </a:cubicBezTo>
                <a:cubicBezTo>
                  <a:pt x="979705" y="58366"/>
                  <a:pt x="830927" y="69055"/>
                  <a:pt x="690664" y="77821"/>
                </a:cubicBezTo>
                <a:cubicBezTo>
                  <a:pt x="624896" y="87217"/>
                  <a:pt x="586389" y="98056"/>
                  <a:pt x="515566" y="77821"/>
                </a:cubicBezTo>
                <a:cubicBezTo>
                  <a:pt x="488161" y="69991"/>
                  <a:pt x="485477" y="34913"/>
                  <a:pt x="466928" y="19455"/>
                </a:cubicBezTo>
                <a:cubicBezTo>
                  <a:pt x="455788" y="10172"/>
                  <a:pt x="440987" y="6485"/>
                  <a:pt x="428017" y="0"/>
                </a:cubicBezTo>
                <a:cubicBezTo>
                  <a:pt x="317770" y="3243"/>
                  <a:pt x="207411" y="3775"/>
                  <a:pt x="97277" y="9728"/>
                </a:cubicBezTo>
                <a:cubicBezTo>
                  <a:pt x="87038" y="10281"/>
                  <a:pt x="76887" y="14179"/>
                  <a:pt x="68094" y="19455"/>
                </a:cubicBezTo>
                <a:cubicBezTo>
                  <a:pt x="48890" y="30977"/>
                  <a:pt x="10933" y="93661"/>
                  <a:pt x="9728" y="97277"/>
                </a:cubicBezTo>
                <a:lnTo>
                  <a:pt x="0" y="126460"/>
                </a:lnTo>
                <a:cubicBezTo>
                  <a:pt x="3243" y="197796"/>
                  <a:pt x="1842" y="269495"/>
                  <a:pt x="9728" y="340468"/>
                </a:cubicBezTo>
                <a:cubicBezTo>
                  <a:pt x="13806" y="377174"/>
                  <a:pt x="45726" y="412581"/>
                  <a:pt x="68094" y="437745"/>
                </a:cubicBezTo>
                <a:cubicBezTo>
                  <a:pt x="80280" y="451454"/>
                  <a:pt x="92682" y="465197"/>
                  <a:pt x="107005" y="476655"/>
                </a:cubicBezTo>
                <a:cubicBezTo>
                  <a:pt x="125264" y="491262"/>
                  <a:pt x="147274" y="500759"/>
                  <a:pt x="165371" y="515566"/>
                </a:cubicBezTo>
                <a:cubicBezTo>
                  <a:pt x="183116" y="530085"/>
                  <a:pt x="195226" y="551055"/>
                  <a:pt x="214009" y="564204"/>
                </a:cubicBezTo>
                <a:cubicBezTo>
                  <a:pt x="228314" y="574218"/>
                  <a:pt x="247383" y="575180"/>
                  <a:pt x="262647" y="583660"/>
                </a:cubicBezTo>
                <a:cubicBezTo>
                  <a:pt x="276820" y="591534"/>
                  <a:pt x="287481" y="604799"/>
                  <a:pt x="301558" y="612843"/>
                </a:cubicBezTo>
                <a:cubicBezTo>
                  <a:pt x="317305" y="621841"/>
                  <a:pt x="367643" y="630164"/>
                  <a:pt x="379379" y="632298"/>
                </a:cubicBezTo>
                <a:cubicBezTo>
                  <a:pt x="441095" y="643520"/>
                  <a:pt x="447911" y="643297"/>
                  <a:pt x="515566" y="651753"/>
                </a:cubicBezTo>
                <a:cubicBezTo>
                  <a:pt x="590145" y="648511"/>
                  <a:pt x="665050" y="649707"/>
                  <a:pt x="739303" y="642026"/>
                </a:cubicBezTo>
                <a:cubicBezTo>
                  <a:pt x="759702" y="639916"/>
                  <a:pt x="778026" y="628463"/>
                  <a:pt x="797669" y="622570"/>
                </a:cubicBezTo>
                <a:cubicBezTo>
                  <a:pt x="844118" y="608635"/>
                  <a:pt x="836446" y="617773"/>
                  <a:pt x="885217" y="593387"/>
                </a:cubicBezTo>
                <a:cubicBezTo>
                  <a:pt x="895674" y="588159"/>
                  <a:pt x="903453" y="578037"/>
                  <a:pt x="914400" y="573932"/>
                </a:cubicBezTo>
                <a:cubicBezTo>
                  <a:pt x="929881" y="568127"/>
                  <a:pt x="946999" y="568214"/>
                  <a:pt x="963039" y="564204"/>
                </a:cubicBezTo>
                <a:cubicBezTo>
                  <a:pt x="972987" y="561717"/>
                  <a:pt x="982494" y="557719"/>
                  <a:pt x="992222" y="554477"/>
                </a:cubicBezTo>
                <a:cubicBezTo>
                  <a:pt x="1034819" y="511878"/>
                  <a:pt x="985273" y="553643"/>
                  <a:pt x="1079771" y="525294"/>
                </a:cubicBezTo>
                <a:cubicBezTo>
                  <a:pt x="1090969" y="521935"/>
                  <a:pt x="1097756" y="509197"/>
                  <a:pt x="1108954" y="505838"/>
                </a:cubicBezTo>
                <a:cubicBezTo>
                  <a:pt x="1130915" y="499250"/>
                  <a:pt x="1154349" y="499353"/>
                  <a:pt x="1177047" y="496111"/>
                </a:cubicBezTo>
                <a:cubicBezTo>
                  <a:pt x="1186775" y="492868"/>
                  <a:pt x="1197059" y="490969"/>
                  <a:pt x="1206230" y="486383"/>
                </a:cubicBezTo>
                <a:cubicBezTo>
                  <a:pt x="1216687" y="481155"/>
                  <a:pt x="1224466" y="471033"/>
                  <a:pt x="1235413" y="466928"/>
                </a:cubicBezTo>
                <a:cubicBezTo>
                  <a:pt x="1250894" y="461123"/>
                  <a:pt x="1267838" y="460443"/>
                  <a:pt x="1284051" y="457200"/>
                </a:cubicBezTo>
                <a:cubicBezTo>
                  <a:pt x="1293779" y="450715"/>
                  <a:pt x="1305749" y="446726"/>
                  <a:pt x="1313234" y="437745"/>
                </a:cubicBezTo>
                <a:cubicBezTo>
                  <a:pt x="1322518" y="426605"/>
                  <a:pt x="1328104" y="412591"/>
                  <a:pt x="1332690" y="398834"/>
                </a:cubicBezTo>
                <a:cubicBezTo>
                  <a:pt x="1349150" y="349453"/>
                  <a:pt x="1340096" y="305130"/>
                  <a:pt x="1352145" y="252919"/>
                </a:cubicBezTo>
                <a:cubicBezTo>
                  <a:pt x="1354774" y="241527"/>
                  <a:pt x="1365115" y="233464"/>
                  <a:pt x="1371600" y="223736"/>
                </a:cubicBezTo>
                <a:cubicBezTo>
                  <a:pt x="1374843" y="204281"/>
                  <a:pt x="1377049" y="184624"/>
                  <a:pt x="1381328" y="165370"/>
                </a:cubicBezTo>
                <a:cubicBezTo>
                  <a:pt x="1383552" y="155360"/>
                  <a:pt x="1391056" y="146441"/>
                  <a:pt x="1391056" y="136187"/>
                </a:cubicBezTo>
                <a:cubicBezTo>
                  <a:pt x="1391056" y="102653"/>
                  <a:pt x="1386585" y="77934"/>
                  <a:pt x="1352145" y="68094"/>
                </a:cubicBezTo>
                <a:cubicBezTo>
                  <a:pt x="1339674" y="64531"/>
                  <a:pt x="1361873" y="59987"/>
                  <a:pt x="1322962" y="58366"/>
                </a:cubicBezTo>
                <a:close/>
              </a:path>
            </a:pathLst>
          </a:cu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3119502" y="5486400"/>
            <a:ext cx="1423315" cy="522411"/>
          </a:xfrm>
          <a:custGeom>
            <a:avLst/>
            <a:gdLst>
              <a:gd name="connsiteX0" fmla="*/ 1364949 w 1423315"/>
              <a:gd name="connsiteY0" fmla="*/ 6845 h 522411"/>
              <a:gd name="connsiteX1" fmla="*/ 859111 w 1423315"/>
              <a:gd name="connsiteY1" fmla="*/ 16573 h 522411"/>
              <a:gd name="connsiteX2" fmla="*/ 791017 w 1423315"/>
              <a:gd name="connsiteY2" fmla="*/ 26301 h 522411"/>
              <a:gd name="connsiteX3" fmla="*/ 450549 w 1423315"/>
              <a:gd name="connsiteY3" fmla="*/ 45756 h 522411"/>
              <a:gd name="connsiteX4" fmla="*/ 353272 w 1423315"/>
              <a:gd name="connsiteY4" fmla="*/ 55484 h 522411"/>
              <a:gd name="connsiteX5" fmla="*/ 71170 w 1423315"/>
              <a:gd name="connsiteY5" fmla="*/ 65211 h 522411"/>
              <a:gd name="connsiteX6" fmla="*/ 32260 w 1423315"/>
              <a:gd name="connsiteY6" fmla="*/ 94394 h 522411"/>
              <a:gd name="connsiteX7" fmla="*/ 3077 w 1423315"/>
              <a:gd name="connsiteY7" fmla="*/ 113850 h 522411"/>
              <a:gd name="connsiteX8" fmla="*/ 51715 w 1423315"/>
              <a:gd name="connsiteY8" fmla="*/ 318130 h 522411"/>
              <a:gd name="connsiteX9" fmla="*/ 129536 w 1423315"/>
              <a:gd name="connsiteY9" fmla="*/ 386224 h 522411"/>
              <a:gd name="connsiteX10" fmla="*/ 158719 w 1423315"/>
              <a:gd name="connsiteY10" fmla="*/ 405679 h 522411"/>
              <a:gd name="connsiteX11" fmla="*/ 207358 w 1423315"/>
              <a:gd name="connsiteY11" fmla="*/ 415407 h 522411"/>
              <a:gd name="connsiteX12" fmla="*/ 246268 w 1423315"/>
              <a:gd name="connsiteY12" fmla="*/ 454318 h 522411"/>
              <a:gd name="connsiteX13" fmla="*/ 353272 w 1423315"/>
              <a:gd name="connsiteY13" fmla="*/ 512684 h 522411"/>
              <a:gd name="connsiteX14" fmla="*/ 401911 w 1423315"/>
              <a:gd name="connsiteY14" fmla="*/ 522411 h 522411"/>
              <a:gd name="connsiteX15" fmla="*/ 518643 w 1423315"/>
              <a:gd name="connsiteY15" fmla="*/ 493228 h 522411"/>
              <a:gd name="connsiteX16" fmla="*/ 586736 w 1423315"/>
              <a:gd name="connsiteY16" fmla="*/ 464045 h 522411"/>
              <a:gd name="connsiteX17" fmla="*/ 713196 w 1423315"/>
              <a:gd name="connsiteY17" fmla="*/ 434862 h 522411"/>
              <a:gd name="connsiteX18" fmla="*/ 820200 w 1423315"/>
              <a:gd name="connsiteY18" fmla="*/ 376496 h 522411"/>
              <a:gd name="connsiteX19" fmla="*/ 888294 w 1423315"/>
              <a:gd name="connsiteY19" fmla="*/ 366769 h 522411"/>
              <a:gd name="connsiteX20" fmla="*/ 1053664 w 1423315"/>
              <a:gd name="connsiteY20" fmla="*/ 376496 h 522411"/>
              <a:gd name="connsiteX21" fmla="*/ 1082847 w 1423315"/>
              <a:gd name="connsiteY21" fmla="*/ 395952 h 522411"/>
              <a:gd name="connsiteX22" fmla="*/ 1121758 w 1423315"/>
              <a:gd name="connsiteY22" fmla="*/ 405679 h 522411"/>
              <a:gd name="connsiteX23" fmla="*/ 1257945 w 1423315"/>
              <a:gd name="connsiteY23" fmla="*/ 386224 h 522411"/>
              <a:gd name="connsiteX24" fmla="*/ 1287128 w 1423315"/>
              <a:gd name="connsiteY24" fmla="*/ 357041 h 522411"/>
              <a:gd name="connsiteX25" fmla="*/ 1335766 w 1423315"/>
              <a:gd name="connsiteY25" fmla="*/ 279220 h 522411"/>
              <a:gd name="connsiteX26" fmla="*/ 1345494 w 1423315"/>
              <a:gd name="connsiteY26" fmla="*/ 250037 h 522411"/>
              <a:gd name="connsiteX27" fmla="*/ 1374677 w 1423315"/>
              <a:gd name="connsiteY27" fmla="*/ 211126 h 522411"/>
              <a:gd name="connsiteX28" fmla="*/ 1403860 w 1423315"/>
              <a:gd name="connsiteY28" fmla="*/ 113850 h 522411"/>
              <a:gd name="connsiteX29" fmla="*/ 1423315 w 1423315"/>
              <a:gd name="connsiteY29" fmla="*/ 84667 h 522411"/>
              <a:gd name="connsiteX30" fmla="*/ 1374677 w 1423315"/>
              <a:gd name="connsiteY30" fmla="*/ 55484 h 522411"/>
              <a:gd name="connsiteX31" fmla="*/ 1364949 w 1423315"/>
              <a:gd name="connsiteY31" fmla="*/ 6845 h 5224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23315" h="522411">
                <a:moveTo>
                  <a:pt x="1364949" y="6845"/>
                </a:moveTo>
                <a:cubicBezTo>
                  <a:pt x="1279021" y="360"/>
                  <a:pt x="1262994" y="-8155"/>
                  <a:pt x="859111" y="16573"/>
                </a:cubicBezTo>
                <a:cubicBezTo>
                  <a:pt x="836225" y="17974"/>
                  <a:pt x="813887" y="24667"/>
                  <a:pt x="791017" y="26301"/>
                </a:cubicBezTo>
                <a:cubicBezTo>
                  <a:pt x="677631" y="34400"/>
                  <a:pt x="563659" y="34445"/>
                  <a:pt x="450549" y="45756"/>
                </a:cubicBezTo>
                <a:cubicBezTo>
                  <a:pt x="418123" y="48999"/>
                  <a:pt x="385817" y="53815"/>
                  <a:pt x="353272" y="55484"/>
                </a:cubicBezTo>
                <a:cubicBezTo>
                  <a:pt x="259306" y="60303"/>
                  <a:pt x="165204" y="61969"/>
                  <a:pt x="71170" y="65211"/>
                </a:cubicBezTo>
                <a:cubicBezTo>
                  <a:pt x="58200" y="74939"/>
                  <a:pt x="45453" y="84970"/>
                  <a:pt x="32260" y="94394"/>
                </a:cubicBezTo>
                <a:cubicBezTo>
                  <a:pt x="22746" y="101190"/>
                  <a:pt x="4622" y="102261"/>
                  <a:pt x="3077" y="113850"/>
                </a:cubicBezTo>
                <a:cubicBezTo>
                  <a:pt x="-7513" y="193273"/>
                  <a:pt x="9360" y="254598"/>
                  <a:pt x="51715" y="318130"/>
                </a:cubicBezTo>
                <a:cubicBezTo>
                  <a:pt x="67277" y="341473"/>
                  <a:pt x="106722" y="369928"/>
                  <a:pt x="129536" y="386224"/>
                </a:cubicBezTo>
                <a:cubicBezTo>
                  <a:pt x="139049" y="393019"/>
                  <a:pt x="147772" y="401574"/>
                  <a:pt x="158719" y="405679"/>
                </a:cubicBezTo>
                <a:cubicBezTo>
                  <a:pt x="174200" y="411484"/>
                  <a:pt x="191145" y="412164"/>
                  <a:pt x="207358" y="415407"/>
                </a:cubicBezTo>
                <a:cubicBezTo>
                  <a:pt x="220328" y="428377"/>
                  <a:pt x="231789" y="443057"/>
                  <a:pt x="246268" y="454318"/>
                </a:cubicBezTo>
                <a:cubicBezTo>
                  <a:pt x="263125" y="467429"/>
                  <a:pt x="336016" y="506409"/>
                  <a:pt x="353272" y="512684"/>
                </a:cubicBezTo>
                <a:cubicBezTo>
                  <a:pt x="368811" y="518334"/>
                  <a:pt x="385698" y="519169"/>
                  <a:pt x="401911" y="522411"/>
                </a:cubicBezTo>
                <a:cubicBezTo>
                  <a:pt x="440822" y="512683"/>
                  <a:pt x="480397" y="505306"/>
                  <a:pt x="518643" y="493228"/>
                </a:cubicBezTo>
                <a:cubicBezTo>
                  <a:pt x="542191" y="485792"/>
                  <a:pt x="563309" y="471854"/>
                  <a:pt x="586736" y="464045"/>
                </a:cubicBezTo>
                <a:cubicBezTo>
                  <a:pt x="809113" y="389920"/>
                  <a:pt x="558873" y="481159"/>
                  <a:pt x="713196" y="434862"/>
                </a:cubicBezTo>
                <a:cubicBezTo>
                  <a:pt x="881878" y="384257"/>
                  <a:pt x="615628" y="455177"/>
                  <a:pt x="820200" y="376496"/>
                </a:cubicBezTo>
                <a:cubicBezTo>
                  <a:pt x="841600" y="368265"/>
                  <a:pt x="865596" y="370011"/>
                  <a:pt x="888294" y="366769"/>
                </a:cubicBezTo>
                <a:cubicBezTo>
                  <a:pt x="943417" y="370011"/>
                  <a:pt x="999056" y="368305"/>
                  <a:pt x="1053664" y="376496"/>
                </a:cubicBezTo>
                <a:cubicBezTo>
                  <a:pt x="1065226" y="378230"/>
                  <a:pt x="1072101" y="391347"/>
                  <a:pt x="1082847" y="395952"/>
                </a:cubicBezTo>
                <a:cubicBezTo>
                  <a:pt x="1095135" y="401218"/>
                  <a:pt x="1108788" y="402437"/>
                  <a:pt x="1121758" y="405679"/>
                </a:cubicBezTo>
                <a:cubicBezTo>
                  <a:pt x="1167154" y="399194"/>
                  <a:pt x="1213952" y="399163"/>
                  <a:pt x="1257945" y="386224"/>
                </a:cubicBezTo>
                <a:cubicBezTo>
                  <a:pt x="1271143" y="382342"/>
                  <a:pt x="1279037" y="368167"/>
                  <a:pt x="1287128" y="357041"/>
                </a:cubicBezTo>
                <a:cubicBezTo>
                  <a:pt x="1305120" y="332302"/>
                  <a:pt x="1319553" y="305160"/>
                  <a:pt x="1335766" y="279220"/>
                </a:cubicBezTo>
                <a:cubicBezTo>
                  <a:pt x="1341201" y="270525"/>
                  <a:pt x="1340407" y="258940"/>
                  <a:pt x="1345494" y="250037"/>
                </a:cubicBezTo>
                <a:cubicBezTo>
                  <a:pt x="1353538" y="235960"/>
                  <a:pt x="1364949" y="224096"/>
                  <a:pt x="1374677" y="211126"/>
                </a:cubicBezTo>
                <a:cubicBezTo>
                  <a:pt x="1383790" y="165558"/>
                  <a:pt x="1382528" y="156513"/>
                  <a:pt x="1403860" y="113850"/>
                </a:cubicBezTo>
                <a:cubicBezTo>
                  <a:pt x="1409088" y="103393"/>
                  <a:pt x="1416830" y="94395"/>
                  <a:pt x="1423315" y="84667"/>
                </a:cubicBezTo>
                <a:cubicBezTo>
                  <a:pt x="1374022" y="35371"/>
                  <a:pt x="1437814" y="93366"/>
                  <a:pt x="1374677" y="55484"/>
                </a:cubicBezTo>
                <a:cubicBezTo>
                  <a:pt x="1366812" y="50765"/>
                  <a:pt x="1450877" y="13330"/>
                  <a:pt x="1364949" y="6845"/>
                </a:cubicBezTo>
                <a:close/>
              </a:path>
            </a:pathLst>
          </a:cu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74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63" y="685800"/>
            <a:ext cx="6772275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228600"/>
            <a:ext cx="9144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Granger Causality Test Results:</a:t>
            </a:r>
          </a:p>
        </p:txBody>
      </p:sp>
      <p:sp>
        <p:nvSpPr>
          <p:cNvPr id="3" name="Freeform 2"/>
          <p:cNvSpPr/>
          <p:nvPr/>
        </p:nvSpPr>
        <p:spPr>
          <a:xfrm>
            <a:off x="7010400" y="2209800"/>
            <a:ext cx="584222" cy="533401"/>
          </a:xfrm>
          <a:custGeom>
            <a:avLst/>
            <a:gdLst>
              <a:gd name="connsiteX0" fmla="*/ 408562 w 508022"/>
              <a:gd name="connsiteY0" fmla="*/ 51345 h 255626"/>
              <a:gd name="connsiteX1" fmla="*/ 350196 w 508022"/>
              <a:gd name="connsiteY1" fmla="*/ 12434 h 255626"/>
              <a:gd name="connsiteX2" fmla="*/ 97277 w 508022"/>
              <a:gd name="connsiteY2" fmla="*/ 12434 h 255626"/>
              <a:gd name="connsiteX3" fmla="*/ 58366 w 508022"/>
              <a:gd name="connsiteY3" fmla="*/ 22162 h 255626"/>
              <a:gd name="connsiteX4" fmla="*/ 19456 w 508022"/>
              <a:gd name="connsiteY4" fmla="*/ 80528 h 255626"/>
              <a:gd name="connsiteX5" fmla="*/ 0 w 508022"/>
              <a:gd name="connsiteY5" fmla="*/ 99983 h 255626"/>
              <a:gd name="connsiteX6" fmla="*/ 29183 w 508022"/>
              <a:gd name="connsiteY6" fmla="*/ 177804 h 255626"/>
              <a:gd name="connsiteX7" fmla="*/ 68094 w 508022"/>
              <a:gd name="connsiteY7" fmla="*/ 187532 h 255626"/>
              <a:gd name="connsiteX8" fmla="*/ 97277 w 508022"/>
              <a:gd name="connsiteY8" fmla="*/ 206987 h 255626"/>
              <a:gd name="connsiteX9" fmla="*/ 155643 w 508022"/>
              <a:gd name="connsiteY9" fmla="*/ 226443 h 255626"/>
              <a:gd name="connsiteX10" fmla="*/ 223737 w 508022"/>
              <a:gd name="connsiteY10" fmla="*/ 245898 h 255626"/>
              <a:gd name="connsiteX11" fmla="*/ 252920 w 508022"/>
              <a:gd name="connsiteY11" fmla="*/ 255626 h 255626"/>
              <a:gd name="connsiteX12" fmla="*/ 408562 w 508022"/>
              <a:gd name="connsiteY12" fmla="*/ 245898 h 255626"/>
              <a:gd name="connsiteX13" fmla="*/ 447473 w 508022"/>
              <a:gd name="connsiteY13" fmla="*/ 236170 h 255626"/>
              <a:gd name="connsiteX14" fmla="*/ 476656 w 508022"/>
              <a:gd name="connsiteY14" fmla="*/ 216715 h 255626"/>
              <a:gd name="connsiteX15" fmla="*/ 496111 w 508022"/>
              <a:gd name="connsiteY15" fmla="*/ 187532 h 255626"/>
              <a:gd name="connsiteX16" fmla="*/ 496111 w 508022"/>
              <a:gd name="connsiteY16" fmla="*/ 90255 h 255626"/>
              <a:gd name="connsiteX17" fmla="*/ 437745 w 508022"/>
              <a:gd name="connsiteY17" fmla="*/ 51345 h 255626"/>
              <a:gd name="connsiteX18" fmla="*/ 408562 w 508022"/>
              <a:gd name="connsiteY18" fmla="*/ 51345 h 2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08022" h="255626">
                <a:moveTo>
                  <a:pt x="408562" y="51345"/>
                </a:moveTo>
                <a:cubicBezTo>
                  <a:pt x="393970" y="44860"/>
                  <a:pt x="373045" y="17401"/>
                  <a:pt x="350196" y="12434"/>
                </a:cubicBezTo>
                <a:cubicBezTo>
                  <a:pt x="249485" y="-9460"/>
                  <a:pt x="189737" y="2160"/>
                  <a:pt x="97277" y="12434"/>
                </a:cubicBezTo>
                <a:cubicBezTo>
                  <a:pt x="84307" y="15677"/>
                  <a:pt x="68428" y="13358"/>
                  <a:pt x="58366" y="22162"/>
                </a:cubicBezTo>
                <a:cubicBezTo>
                  <a:pt x="40769" y="37559"/>
                  <a:pt x="35990" y="63995"/>
                  <a:pt x="19456" y="80528"/>
                </a:cubicBezTo>
                <a:lnTo>
                  <a:pt x="0" y="99983"/>
                </a:lnTo>
                <a:cubicBezTo>
                  <a:pt x="4235" y="121157"/>
                  <a:pt x="6062" y="162390"/>
                  <a:pt x="29183" y="177804"/>
                </a:cubicBezTo>
                <a:cubicBezTo>
                  <a:pt x="40307" y="185220"/>
                  <a:pt x="55124" y="184289"/>
                  <a:pt x="68094" y="187532"/>
                </a:cubicBezTo>
                <a:cubicBezTo>
                  <a:pt x="77822" y="194017"/>
                  <a:pt x="86594" y="202239"/>
                  <a:pt x="97277" y="206987"/>
                </a:cubicBezTo>
                <a:cubicBezTo>
                  <a:pt x="116017" y="215316"/>
                  <a:pt x="136188" y="219958"/>
                  <a:pt x="155643" y="226443"/>
                </a:cubicBezTo>
                <a:cubicBezTo>
                  <a:pt x="225600" y="249762"/>
                  <a:pt x="138252" y="221473"/>
                  <a:pt x="223737" y="245898"/>
                </a:cubicBezTo>
                <a:cubicBezTo>
                  <a:pt x="233596" y="248715"/>
                  <a:pt x="243192" y="252383"/>
                  <a:pt x="252920" y="255626"/>
                </a:cubicBezTo>
                <a:cubicBezTo>
                  <a:pt x="304801" y="252383"/>
                  <a:pt x="356838" y="251071"/>
                  <a:pt x="408562" y="245898"/>
                </a:cubicBezTo>
                <a:cubicBezTo>
                  <a:pt x="421865" y="244568"/>
                  <a:pt x="435184" y="241436"/>
                  <a:pt x="447473" y="236170"/>
                </a:cubicBezTo>
                <a:cubicBezTo>
                  <a:pt x="458219" y="231565"/>
                  <a:pt x="466928" y="223200"/>
                  <a:pt x="476656" y="216715"/>
                </a:cubicBezTo>
                <a:cubicBezTo>
                  <a:pt x="483141" y="206987"/>
                  <a:pt x="490883" y="197989"/>
                  <a:pt x="496111" y="187532"/>
                </a:cubicBezTo>
                <a:cubicBezTo>
                  <a:pt x="510245" y="159264"/>
                  <a:pt x="513650" y="117816"/>
                  <a:pt x="496111" y="90255"/>
                </a:cubicBezTo>
                <a:cubicBezTo>
                  <a:pt x="483558" y="70528"/>
                  <a:pt x="454278" y="67879"/>
                  <a:pt x="437745" y="51345"/>
                </a:cubicBezTo>
                <a:cubicBezTo>
                  <a:pt x="413705" y="27303"/>
                  <a:pt x="423154" y="57830"/>
                  <a:pt x="408562" y="51345"/>
                </a:cubicBezTo>
                <a:close/>
              </a:path>
            </a:pathLst>
          </a:cu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220715" y="3429000"/>
            <a:ext cx="673266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We reject that </a:t>
            </a:r>
            <a:r>
              <a:rPr lang="en-US" dirty="0" err="1" smtClean="0"/>
              <a:t>Leading_Series</a:t>
            </a:r>
            <a:r>
              <a:rPr lang="en-US" dirty="0" smtClean="0"/>
              <a:t> does not Granger Cause  </a:t>
            </a:r>
            <a:r>
              <a:rPr lang="en-US" dirty="0" err="1" smtClean="0"/>
              <a:t>Series_Of_Interest</a:t>
            </a:r>
            <a:r>
              <a:rPr lang="en-US" dirty="0" smtClean="0"/>
              <a:t>, i.e. we assume there is a directional relationship moving from </a:t>
            </a:r>
            <a:r>
              <a:rPr lang="en-US" dirty="0" err="1" smtClean="0"/>
              <a:t>Leading_Series</a:t>
            </a:r>
            <a:r>
              <a:rPr lang="en-US" dirty="0" smtClean="0"/>
              <a:t> to </a:t>
            </a:r>
            <a:r>
              <a:rPr lang="en-US" dirty="0" err="1" smtClean="0"/>
              <a:t>Series_Of_Interest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We fail to reject that </a:t>
            </a:r>
            <a:r>
              <a:rPr lang="en-US" dirty="0" err="1" smtClean="0"/>
              <a:t>Series_Of_Interest</a:t>
            </a:r>
            <a:r>
              <a:rPr lang="en-US" dirty="0" smtClean="0"/>
              <a:t> does not Granger Cause </a:t>
            </a:r>
            <a:r>
              <a:rPr lang="en-US" dirty="0" err="1" smtClean="0"/>
              <a:t>Leading_Series</a:t>
            </a:r>
            <a:r>
              <a:rPr lang="en-US" dirty="0" smtClean="0"/>
              <a:t>, i.e. we assume there is not a directional relationship moving from </a:t>
            </a:r>
            <a:r>
              <a:rPr lang="en-US" dirty="0" err="1" smtClean="0"/>
              <a:t>Series_Of_Interest</a:t>
            </a:r>
            <a:r>
              <a:rPr lang="en-US" dirty="0" smtClean="0"/>
              <a:t> to </a:t>
            </a:r>
            <a:r>
              <a:rPr lang="en-US" dirty="0" err="1" smtClean="0"/>
              <a:t>Leading_Series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Net </a:t>
            </a:r>
            <a:r>
              <a:rPr lang="en-US" dirty="0" err="1" smtClean="0"/>
              <a:t>net</a:t>
            </a:r>
            <a:r>
              <a:rPr lang="en-US" dirty="0" smtClean="0"/>
              <a:t>: We can say that </a:t>
            </a:r>
            <a:r>
              <a:rPr lang="en-US" dirty="0" err="1" smtClean="0"/>
              <a:t>Leading_Series</a:t>
            </a:r>
            <a:r>
              <a:rPr lang="en-US" dirty="0" smtClean="0"/>
              <a:t> moves before </a:t>
            </a:r>
            <a:r>
              <a:rPr lang="en-US" dirty="0" err="1" smtClean="0"/>
              <a:t>Series_Of_Interest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37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138" y="1343025"/>
            <a:ext cx="7705725" cy="417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0" y="22860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Cross Correlation Results:</a:t>
            </a:r>
          </a:p>
          <a:p>
            <a:pPr algn="ctr"/>
            <a:r>
              <a:rPr lang="en-US" dirty="0" err="1" smtClean="0"/>
              <a:t>Leading_Series</a:t>
            </a:r>
            <a:r>
              <a:rPr lang="en-US" dirty="0" smtClean="0"/>
              <a:t> leads </a:t>
            </a:r>
            <a:r>
              <a:rPr lang="en-US" dirty="0" err="1" smtClean="0"/>
              <a:t>Series_of_Interest</a:t>
            </a:r>
            <a:r>
              <a:rPr lang="en-US" dirty="0" smtClean="0"/>
              <a:t> by 2 periods</a:t>
            </a:r>
          </a:p>
          <a:p>
            <a:pPr algn="ctr"/>
            <a:r>
              <a:rPr lang="en-US" dirty="0" smtClean="0"/>
              <a:t>All other </a:t>
            </a:r>
            <a:r>
              <a:rPr lang="en-US" dirty="0" smtClean="0"/>
              <a:t>leads </a:t>
            </a:r>
            <a:r>
              <a:rPr lang="en-US" dirty="0" smtClean="0"/>
              <a:t>&amp; lags </a:t>
            </a:r>
            <a:r>
              <a:rPr lang="en-US" dirty="0" smtClean="0"/>
              <a:t>are </a:t>
            </a:r>
            <a:r>
              <a:rPr lang="en-US" dirty="0" smtClean="0"/>
              <a:t>statistically insignificant</a:t>
            </a:r>
            <a:endParaRPr lang="en-US" dirty="0"/>
          </a:p>
        </p:txBody>
      </p:sp>
      <p:sp>
        <p:nvSpPr>
          <p:cNvPr id="3" name="Freeform 2"/>
          <p:cNvSpPr/>
          <p:nvPr/>
        </p:nvSpPr>
        <p:spPr>
          <a:xfrm>
            <a:off x="7645378" y="3429000"/>
            <a:ext cx="508022" cy="304800"/>
          </a:xfrm>
          <a:custGeom>
            <a:avLst/>
            <a:gdLst>
              <a:gd name="connsiteX0" fmla="*/ 408562 w 508022"/>
              <a:gd name="connsiteY0" fmla="*/ 51345 h 255626"/>
              <a:gd name="connsiteX1" fmla="*/ 350196 w 508022"/>
              <a:gd name="connsiteY1" fmla="*/ 12434 h 255626"/>
              <a:gd name="connsiteX2" fmla="*/ 97277 w 508022"/>
              <a:gd name="connsiteY2" fmla="*/ 12434 h 255626"/>
              <a:gd name="connsiteX3" fmla="*/ 58366 w 508022"/>
              <a:gd name="connsiteY3" fmla="*/ 22162 h 255626"/>
              <a:gd name="connsiteX4" fmla="*/ 19456 w 508022"/>
              <a:gd name="connsiteY4" fmla="*/ 80528 h 255626"/>
              <a:gd name="connsiteX5" fmla="*/ 0 w 508022"/>
              <a:gd name="connsiteY5" fmla="*/ 99983 h 255626"/>
              <a:gd name="connsiteX6" fmla="*/ 29183 w 508022"/>
              <a:gd name="connsiteY6" fmla="*/ 177804 h 255626"/>
              <a:gd name="connsiteX7" fmla="*/ 68094 w 508022"/>
              <a:gd name="connsiteY7" fmla="*/ 187532 h 255626"/>
              <a:gd name="connsiteX8" fmla="*/ 97277 w 508022"/>
              <a:gd name="connsiteY8" fmla="*/ 206987 h 255626"/>
              <a:gd name="connsiteX9" fmla="*/ 155643 w 508022"/>
              <a:gd name="connsiteY9" fmla="*/ 226443 h 255626"/>
              <a:gd name="connsiteX10" fmla="*/ 223737 w 508022"/>
              <a:gd name="connsiteY10" fmla="*/ 245898 h 255626"/>
              <a:gd name="connsiteX11" fmla="*/ 252920 w 508022"/>
              <a:gd name="connsiteY11" fmla="*/ 255626 h 255626"/>
              <a:gd name="connsiteX12" fmla="*/ 408562 w 508022"/>
              <a:gd name="connsiteY12" fmla="*/ 245898 h 255626"/>
              <a:gd name="connsiteX13" fmla="*/ 447473 w 508022"/>
              <a:gd name="connsiteY13" fmla="*/ 236170 h 255626"/>
              <a:gd name="connsiteX14" fmla="*/ 476656 w 508022"/>
              <a:gd name="connsiteY14" fmla="*/ 216715 h 255626"/>
              <a:gd name="connsiteX15" fmla="*/ 496111 w 508022"/>
              <a:gd name="connsiteY15" fmla="*/ 187532 h 255626"/>
              <a:gd name="connsiteX16" fmla="*/ 496111 w 508022"/>
              <a:gd name="connsiteY16" fmla="*/ 90255 h 255626"/>
              <a:gd name="connsiteX17" fmla="*/ 437745 w 508022"/>
              <a:gd name="connsiteY17" fmla="*/ 51345 h 255626"/>
              <a:gd name="connsiteX18" fmla="*/ 408562 w 508022"/>
              <a:gd name="connsiteY18" fmla="*/ 51345 h 255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08022" h="255626">
                <a:moveTo>
                  <a:pt x="408562" y="51345"/>
                </a:moveTo>
                <a:cubicBezTo>
                  <a:pt x="393970" y="44860"/>
                  <a:pt x="373045" y="17401"/>
                  <a:pt x="350196" y="12434"/>
                </a:cubicBezTo>
                <a:cubicBezTo>
                  <a:pt x="249485" y="-9460"/>
                  <a:pt x="189737" y="2160"/>
                  <a:pt x="97277" y="12434"/>
                </a:cubicBezTo>
                <a:cubicBezTo>
                  <a:pt x="84307" y="15677"/>
                  <a:pt x="68428" y="13358"/>
                  <a:pt x="58366" y="22162"/>
                </a:cubicBezTo>
                <a:cubicBezTo>
                  <a:pt x="40769" y="37559"/>
                  <a:pt x="35990" y="63995"/>
                  <a:pt x="19456" y="80528"/>
                </a:cubicBezTo>
                <a:lnTo>
                  <a:pt x="0" y="99983"/>
                </a:lnTo>
                <a:cubicBezTo>
                  <a:pt x="4235" y="121157"/>
                  <a:pt x="6062" y="162390"/>
                  <a:pt x="29183" y="177804"/>
                </a:cubicBezTo>
                <a:cubicBezTo>
                  <a:pt x="40307" y="185220"/>
                  <a:pt x="55124" y="184289"/>
                  <a:pt x="68094" y="187532"/>
                </a:cubicBezTo>
                <a:cubicBezTo>
                  <a:pt x="77822" y="194017"/>
                  <a:pt x="86594" y="202239"/>
                  <a:pt x="97277" y="206987"/>
                </a:cubicBezTo>
                <a:cubicBezTo>
                  <a:pt x="116017" y="215316"/>
                  <a:pt x="136188" y="219958"/>
                  <a:pt x="155643" y="226443"/>
                </a:cubicBezTo>
                <a:cubicBezTo>
                  <a:pt x="225600" y="249762"/>
                  <a:pt x="138252" y="221473"/>
                  <a:pt x="223737" y="245898"/>
                </a:cubicBezTo>
                <a:cubicBezTo>
                  <a:pt x="233596" y="248715"/>
                  <a:pt x="243192" y="252383"/>
                  <a:pt x="252920" y="255626"/>
                </a:cubicBezTo>
                <a:cubicBezTo>
                  <a:pt x="304801" y="252383"/>
                  <a:pt x="356838" y="251071"/>
                  <a:pt x="408562" y="245898"/>
                </a:cubicBezTo>
                <a:cubicBezTo>
                  <a:pt x="421865" y="244568"/>
                  <a:pt x="435184" y="241436"/>
                  <a:pt x="447473" y="236170"/>
                </a:cubicBezTo>
                <a:cubicBezTo>
                  <a:pt x="458219" y="231565"/>
                  <a:pt x="466928" y="223200"/>
                  <a:pt x="476656" y="216715"/>
                </a:cubicBezTo>
                <a:cubicBezTo>
                  <a:pt x="483141" y="206987"/>
                  <a:pt x="490883" y="197989"/>
                  <a:pt x="496111" y="187532"/>
                </a:cubicBezTo>
                <a:cubicBezTo>
                  <a:pt x="510245" y="159264"/>
                  <a:pt x="513650" y="117816"/>
                  <a:pt x="496111" y="90255"/>
                </a:cubicBezTo>
                <a:cubicBezTo>
                  <a:pt x="483558" y="70528"/>
                  <a:pt x="454278" y="67879"/>
                  <a:pt x="437745" y="51345"/>
                </a:cubicBezTo>
                <a:cubicBezTo>
                  <a:pt x="413705" y="27303"/>
                  <a:pt x="423154" y="57830"/>
                  <a:pt x="408562" y="51345"/>
                </a:cubicBezTo>
                <a:close/>
              </a:path>
            </a:pathLst>
          </a:cu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Freeform 3"/>
          <p:cNvSpPr/>
          <p:nvPr/>
        </p:nvSpPr>
        <p:spPr>
          <a:xfrm>
            <a:off x="5142690" y="3124200"/>
            <a:ext cx="1867710" cy="739302"/>
          </a:xfrm>
          <a:custGeom>
            <a:avLst/>
            <a:gdLst>
              <a:gd name="connsiteX0" fmla="*/ 1731523 w 1867710"/>
              <a:gd name="connsiteY0" fmla="*/ 97276 h 739302"/>
              <a:gd name="connsiteX1" fmla="*/ 1177046 w 1867710"/>
              <a:gd name="connsiteY1" fmla="*/ 116731 h 739302"/>
              <a:gd name="connsiteX2" fmla="*/ 826851 w 1867710"/>
              <a:gd name="connsiteY2" fmla="*/ 107004 h 739302"/>
              <a:gd name="connsiteX3" fmla="*/ 719846 w 1867710"/>
              <a:gd name="connsiteY3" fmla="*/ 58365 h 739302"/>
              <a:gd name="connsiteX4" fmla="*/ 583659 w 1867710"/>
              <a:gd name="connsiteY4" fmla="*/ 29183 h 739302"/>
              <a:gd name="connsiteX5" fmla="*/ 486383 w 1867710"/>
              <a:gd name="connsiteY5" fmla="*/ 0 h 739302"/>
              <a:gd name="connsiteX6" fmla="*/ 107004 w 1867710"/>
              <a:gd name="connsiteY6" fmla="*/ 9727 h 739302"/>
              <a:gd name="connsiteX7" fmla="*/ 58366 w 1867710"/>
              <a:gd name="connsiteY7" fmla="*/ 29183 h 739302"/>
              <a:gd name="connsiteX8" fmla="*/ 38910 w 1867710"/>
              <a:gd name="connsiteY8" fmla="*/ 68093 h 739302"/>
              <a:gd name="connsiteX9" fmla="*/ 29183 w 1867710"/>
              <a:gd name="connsiteY9" fmla="*/ 107004 h 739302"/>
              <a:gd name="connsiteX10" fmla="*/ 9727 w 1867710"/>
              <a:gd name="connsiteY10" fmla="*/ 145914 h 739302"/>
              <a:gd name="connsiteX11" fmla="*/ 0 w 1867710"/>
              <a:gd name="connsiteY11" fmla="*/ 175097 h 739302"/>
              <a:gd name="connsiteX12" fmla="*/ 19455 w 1867710"/>
              <a:gd name="connsiteY12" fmla="*/ 350195 h 739302"/>
              <a:gd name="connsiteX13" fmla="*/ 38910 w 1867710"/>
              <a:gd name="connsiteY13" fmla="*/ 398834 h 739302"/>
              <a:gd name="connsiteX14" fmla="*/ 68093 w 1867710"/>
              <a:gd name="connsiteY14" fmla="*/ 437744 h 739302"/>
              <a:gd name="connsiteX15" fmla="*/ 107004 w 1867710"/>
              <a:gd name="connsiteY15" fmla="*/ 447472 h 739302"/>
              <a:gd name="connsiteX16" fmla="*/ 175097 w 1867710"/>
              <a:gd name="connsiteY16" fmla="*/ 466927 h 739302"/>
              <a:gd name="connsiteX17" fmla="*/ 233463 w 1867710"/>
              <a:gd name="connsiteY17" fmla="*/ 496110 h 739302"/>
              <a:gd name="connsiteX18" fmla="*/ 262646 w 1867710"/>
              <a:gd name="connsiteY18" fmla="*/ 525293 h 739302"/>
              <a:gd name="connsiteX19" fmla="*/ 340468 w 1867710"/>
              <a:gd name="connsiteY19" fmla="*/ 544748 h 739302"/>
              <a:gd name="connsiteX20" fmla="*/ 398834 w 1867710"/>
              <a:gd name="connsiteY20" fmla="*/ 564204 h 739302"/>
              <a:gd name="connsiteX21" fmla="*/ 447472 w 1867710"/>
              <a:gd name="connsiteY21" fmla="*/ 583659 h 739302"/>
              <a:gd name="connsiteX22" fmla="*/ 505838 w 1867710"/>
              <a:gd name="connsiteY22" fmla="*/ 603114 h 739302"/>
              <a:gd name="connsiteX23" fmla="*/ 583659 w 1867710"/>
              <a:gd name="connsiteY23" fmla="*/ 632297 h 739302"/>
              <a:gd name="connsiteX24" fmla="*/ 622570 w 1867710"/>
              <a:gd name="connsiteY24" fmla="*/ 642025 h 739302"/>
              <a:gd name="connsiteX25" fmla="*/ 690663 w 1867710"/>
              <a:gd name="connsiteY25" fmla="*/ 671208 h 739302"/>
              <a:gd name="connsiteX26" fmla="*/ 758757 w 1867710"/>
              <a:gd name="connsiteY26" fmla="*/ 680936 h 739302"/>
              <a:gd name="connsiteX27" fmla="*/ 836578 w 1867710"/>
              <a:gd name="connsiteY27" fmla="*/ 700391 h 739302"/>
              <a:gd name="connsiteX28" fmla="*/ 924127 w 1867710"/>
              <a:gd name="connsiteY28" fmla="*/ 719846 h 739302"/>
              <a:gd name="connsiteX29" fmla="*/ 1225685 w 1867710"/>
              <a:gd name="connsiteY29" fmla="*/ 739302 h 739302"/>
              <a:gd name="connsiteX30" fmla="*/ 1527242 w 1867710"/>
              <a:gd name="connsiteY30" fmla="*/ 680936 h 739302"/>
              <a:gd name="connsiteX31" fmla="*/ 1585608 w 1867710"/>
              <a:gd name="connsiteY31" fmla="*/ 671208 h 739302"/>
              <a:gd name="connsiteX32" fmla="*/ 1721795 w 1867710"/>
              <a:gd name="connsiteY32" fmla="*/ 651753 h 739302"/>
              <a:gd name="connsiteX33" fmla="*/ 1750978 w 1867710"/>
              <a:gd name="connsiteY33" fmla="*/ 642025 h 739302"/>
              <a:gd name="connsiteX34" fmla="*/ 1770434 w 1867710"/>
              <a:gd name="connsiteY34" fmla="*/ 622570 h 739302"/>
              <a:gd name="connsiteX35" fmla="*/ 1809344 w 1867710"/>
              <a:gd name="connsiteY35" fmla="*/ 593387 h 739302"/>
              <a:gd name="connsiteX36" fmla="*/ 1838527 w 1867710"/>
              <a:gd name="connsiteY36" fmla="*/ 515565 h 739302"/>
              <a:gd name="connsiteX37" fmla="*/ 1857983 w 1867710"/>
              <a:gd name="connsiteY37" fmla="*/ 496110 h 739302"/>
              <a:gd name="connsiteX38" fmla="*/ 1867710 w 1867710"/>
              <a:gd name="connsiteY38" fmla="*/ 466927 h 739302"/>
              <a:gd name="connsiteX39" fmla="*/ 1857983 w 1867710"/>
              <a:gd name="connsiteY39" fmla="*/ 418289 h 739302"/>
              <a:gd name="connsiteX40" fmla="*/ 1848255 w 1867710"/>
              <a:gd name="connsiteY40" fmla="*/ 272374 h 739302"/>
              <a:gd name="connsiteX41" fmla="*/ 1828800 w 1867710"/>
              <a:gd name="connsiteY41" fmla="*/ 233463 h 739302"/>
              <a:gd name="connsiteX42" fmla="*/ 1799617 w 1867710"/>
              <a:gd name="connsiteY42" fmla="*/ 136187 h 739302"/>
              <a:gd name="connsiteX43" fmla="*/ 1780161 w 1867710"/>
              <a:gd name="connsiteY43" fmla="*/ 97276 h 739302"/>
              <a:gd name="connsiteX44" fmla="*/ 1731523 w 1867710"/>
              <a:gd name="connsiteY44" fmla="*/ 97276 h 7393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1867710" h="739302">
                <a:moveTo>
                  <a:pt x="1731523" y="97276"/>
                </a:moveTo>
                <a:cubicBezTo>
                  <a:pt x="1631004" y="100519"/>
                  <a:pt x="1412814" y="116731"/>
                  <a:pt x="1177046" y="116731"/>
                </a:cubicBezTo>
                <a:cubicBezTo>
                  <a:pt x="1060269" y="116731"/>
                  <a:pt x="943583" y="110246"/>
                  <a:pt x="826851" y="107004"/>
                </a:cubicBezTo>
                <a:cubicBezTo>
                  <a:pt x="791183" y="90791"/>
                  <a:pt x="757162" y="70306"/>
                  <a:pt x="719846" y="58365"/>
                </a:cubicBezTo>
                <a:cubicBezTo>
                  <a:pt x="675629" y="44216"/>
                  <a:pt x="628699" y="40443"/>
                  <a:pt x="583659" y="29183"/>
                </a:cubicBezTo>
                <a:cubicBezTo>
                  <a:pt x="550817" y="20973"/>
                  <a:pt x="518808" y="9728"/>
                  <a:pt x="486383" y="0"/>
                </a:cubicBezTo>
                <a:cubicBezTo>
                  <a:pt x="359923" y="3242"/>
                  <a:pt x="233212" y="1122"/>
                  <a:pt x="107004" y="9727"/>
                </a:cubicBezTo>
                <a:cubicBezTo>
                  <a:pt x="89583" y="10915"/>
                  <a:pt x="71624" y="17819"/>
                  <a:pt x="58366" y="29183"/>
                </a:cubicBezTo>
                <a:cubicBezTo>
                  <a:pt x="47356" y="38620"/>
                  <a:pt x="45395" y="55123"/>
                  <a:pt x="38910" y="68093"/>
                </a:cubicBezTo>
                <a:cubicBezTo>
                  <a:pt x="35668" y="81063"/>
                  <a:pt x="33877" y="94486"/>
                  <a:pt x="29183" y="107004"/>
                </a:cubicBezTo>
                <a:cubicBezTo>
                  <a:pt x="24091" y="120582"/>
                  <a:pt x="15439" y="132585"/>
                  <a:pt x="9727" y="145914"/>
                </a:cubicBezTo>
                <a:cubicBezTo>
                  <a:pt x="5688" y="155339"/>
                  <a:pt x="3242" y="165369"/>
                  <a:pt x="0" y="175097"/>
                </a:cubicBezTo>
                <a:cubicBezTo>
                  <a:pt x="4255" y="234666"/>
                  <a:pt x="576" y="293557"/>
                  <a:pt x="19455" y="350195"/>
                </a:cubicBezTo>
                <a:cubicBezTo>
                  <a:pt x="24977" y="366761"/>
                  <a:pt x="30430" y="383570"/>
                  <a:pt x="38910" y="398834"/>
                </a:cubicBezTo>
                <a:cubicBezTo>
                  <a:pt x="46783" y="413006"/>
                  <a:pt x="54900" y="428321"/>
                  <a:pt x="68093" y="437744"/>
                </a:cubicBezTo>
                <a:cubicBezTo>
                  <a:pt x="78972" y="445515"/>
                  <a:pt x="94106" y="443954"/>
                  <a:pt x="107004" y="447472"/>
                </a:cubicBezTo>
                <a:cubicBezTo>
                  <a:pt x="129778" y="453683"/>
                  <a:pt x="153065" y="458453"/>
                  <a:pt x="175097" y="466927"/>
                </a:cubicBezTo>
                <a:cubicBezTo>
                  <a:pt x="195399" y="474735"/>
                  <a:pt x="215364" y="484044"/>
                  <a:pt x="233463" y="496110"/>
                </a:cubicBezTo>
                <a:cubicBezTo>
                  <a:pt x="244910" y="503741"/>
                  <a:pt x="250122" y="519600"/>
                  <a:pt x="262646" y="525293"/>
                </a:cubicBezTo>
                <a:cubicBezTo>
                  <a:pt x="286988" y="536358"/>
                  <a:pt x="314758" y="537402"/>
                  <a:pt x="340468" y="544748"/>
                </a:cubicBezTo>
                <a:cubicBezTo>
                  <a:pt x="360187" y="550382"/>
                  <a:pt x="379561" y="557196"/>
                  <a:pt x="398834" y="564204"/>
                </a:cubicBezTo>
                <a:cubicBezTo>
                  <a:pt x="415244" y="570171"/>
                  <a:pt x="431062" y="577692"/>
                  <a:pt x="447472" y="583659"/>
                </a:cubicBezTo>
                <a:cubicBezTo>
                  <a:pt x="466745" y="590667"/>
                  <a:pt x="486525" y="596217"/>
                  <a:pt x="505838" y="603114"/>
                </a:cubicBezTo>
                <a:cubicBezTo>
                  <a:pt x="531928" y="612432"/>
                  <a:pt x="557376" y="623536"/>
                  <a:pt x="583659" y="632297"/>
                </a:cubicBezTo>
                <a:cubicBezTo>
                  <a:pt x="596342" y="636525"/>
                  <a:pt x="610005" y="637456"/>
                  <a:pt x="622570" y="642025"/>
                </a:cubicBezTo>
                <a:cubicBezTo>
                  <a:pt x="645778" y="650464"/>
                  <a:pt x="666919" y="664424"/>
                  <a:pt x="690663" y="671208"/>
                </a:cubicBezTo>
                <a:cubicBezTo>
                  <a:pt x="712709" y="677507"/>
                  <a:pt x="736274" y="676439"/>
                  <a:pt x="758757" y="680936"/>
                </a:cubicBezTo>
                <a:cubicBezTo>
                  <a:pt x="784976" y="686180"/>
                  <a:pt x="810782" y="693356"/>
                  <a:pt x="836578" y="700391"/>
                </a:cubicBezTo>
                <a:cubicBezTo>
                  <a:pt x="883724" y="713249"/>
                  <a:pt x="857086" y="714410"/>
                  <a:pt x="924127" y="719846"/>
                </a:cubicBezTo>
                <a:cubicBezTo>
                  <a:pt x="1024526" y="727986"/>
                  <a:pt x="1225685" y="739302"/>
                  <a:pt x="1225685" y="739302"/>
                </a:cubicBezTo>
                <a:cubicBezTo>
                  <a:pt x="1675900" y="700151"/>
                  <a:pt x="1305916" y="759981"/>
                  <a:pt x="1527242" y="680936"/>
                </a:cubicBezTo>
                <a:cubicBezTo>
                  <a:pt x="1545817" y="674302"/>
                  <a:pt x="1566103" y="674134"/>
                  <a:pt x="1585608" y="671208"/>
                </a:cubicBezTo>
                <a:lnTo>
                  <a:pt x="1721795" y="651753"/>
                </a:lnTo>
                <a:cubicBezTo>
                  <a:pt x="1731523" y="648510"/>
                  <a:pt x="1742185" y="647301"/>
                  <a:pt x="1750978" y="642025"/>
                </a:cubicBezTo>
                <a:cubicBezTo>
                  <a:pt x="1758842" y="637306"/>
                  <a:pt x="1763388" y="628441"/>
                  <a:pt x="1770434" y="622570"/>
                </a:cubicBezTo>
                <a:cubicBezTo>
                  <a:pt x="1782889" y="612191"/>
                  <a:pt x="1796374" y="603115"/>
                  <a:pt x="1809344" y="593387"/>
                </a:cubicBezTo>
                <a:cubicBezTo>
                  <a:pt x="1819072" y="567446"/>
                  <a:pt x="1826137" y="540345"/>
                  <a:pt x="1838527" y="515565"/>
                </a:cubicBezTo>
                <a:cubicBezTo>
                  <a:pt x="1842629" y="507362"/>
                  <a:pt x="1853264" y="503974"/>
                  <a:pt x="1857983" y="496110"/>
                </a:cubicBezTo>
                <a:cubicBezTo>
                  <a:pt x="1863259" y="487317"/>
                  <a:pt x="1864468" y="476655"/>
                  <a:pt x="1867710" y="466927"/>
                </a:cubicBezTo>
                <a:cubicBezTo>
                  <a:pt x="1864468" y="450714"/>
                  <a:pt x="1859628" y="434741"/>
                  <a:pt x="1857983" y="418289"/>
                </a:cubicBezTo>
                <a:cubicBezTo>
                  <a:pt x="1853133" y="369785"/>
                  <a:pt x="1855858" y="320524"/>
                  <a:pt x="1848255" y="272374"/>
                </a:cubicBezTo>
                <a:cubicBezTo>
                  <a:pt x="1845993" y="258050"/>
                  <a:pt x="1834512" y="246792"/>
                  <a:pt x="1828800" y="233463"/>
                </a:cubicBezTo>
                <a:cubicBezTo>
                  <a:pt x="1815372" y="202132"/>
                  <a:pt x="1813045" y="167518"/>
                  <a:pt x="1799617" y="136187"/>
                </a:cubicBezTo>
                <a:cubicBezTo>
                  <a:pt x="1793905" y="122858"/>
                  <a:pt x="1789220" y="108600"/>
                  <a:pt x="1780161" y="97276"/>
                </a:cubicBezTo>
                <a:cubicBezTo>
                  <a:pt x="1775632" y="91614"/>
                  <a:pt x="1832042" y="94033"/>
                  <a:pt x="1731523" y="97276"/>
                </a:cubicBezTo>
                <a:close/>
              </a:path>
            </a:pathLst>
          </a:cu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0" y="579120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Net </a:t>
            </a:r>
            <a:r>
              <a:rPr lang="en-US" dirty="0" err="1"/>
              <a:t>net</a:t>
            </a:r>
            <a:r>
              <a:rPr lang="en-US" dirty="0"/>
              <a:t>: </a:t>
            </a:r>
            <a:r>
              <a:rPr lang="en-US" dirty="0" err="1" smtClean="0"/>
              <a:t>Leading_Series</a:t>
            </a:r>
            <a:r>
              <a:rPr lang="en-US" dirty="0" smtClean="0"/>
              <a:t> </a:t>
            </a:r>
            <a:r>
              <a:rPr lang="en-US" dirty="0"/>
              <a:t>moves </a:t>
            </a:r>
            <a:r>
              <a:rPr lang="en-US" dirty="0" smtClean="0"/>
              <a:t>2 periods before </a:t>
            </a:r>
            <a:r>
              <a:rPr lang="en-US" dirty="0" err="1"/>
              <a:t>Series_Of_Interest</a:t>
            </a:r>
            <a:endParaRPr lang="en-US" dirty="0"/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974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585" y="289560"/>
            <a:ext cx="3320415" cy="6187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72001" y="476071"/>
            <a:ext cx="350519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VAR Model</a:t>
            </a:r>
          </a:p>
          <a:p>
            <a:endParaRPr lang="en-US" dirty="0"/>
          </a:p>
          <a:p>
            <a:r>
              <a:rPr lang="en-US" dirty="0" smtClean="0"/>
              <a:t>Only the 2</a:t>
            </a:r>
            <a:r>
              <a:rPr lang="en-US" baseline="30000" dirty="0" smtClean="0"/>
              <a:t>nd</a:t>
            </a:r>
            <a:r>
              <a:rPr lang="en-US" dirty="0" smtClean="0"/>
              <a:t> lag of </a:t>
            </a:r>
            <a:r>
              <a:rPr lang="en-US" dirty="0" err="1" smtClean="0"/>
              <a:t>Leading_Series</a:t>
            </a:r>
            <a:r>
              <a:rPr lang="en-US" dirty="0" smtClean="0"/>
              <a:t> is statistically </a:t>
            </a:r>
          </a:p>
          <a:p>
            <a:r>
              <a:rPr lang="en-US" dirty="0"/>
              <a:t>s</a:t>
            </a:r>
            <a:r>
              <a:rPr lang="en-US" dirty="0" smtClean="0"/>
              <a:t>ignificant at the 95% confidence level </a:t>
            </a:r>
            <a:r>
              <a:rPr lang="en-US" dirty="0" smtClean="0"/>
              <a:t>or better and </a:t>
            </a:r>
            <a:r>
              <a:rPr lang="en-US" dirty="0" smtClean="0"/>
              <a:t>it describes</a:t>
            </a:r>
          </a:p>
          <a:p>
            <a:r>
              <a:rPr lang="en-US" dirty="0" err="1" smtClean="0"/>
              <a:t>Series_of_Interest</a:t>
            </a:r>
            <a:r>
              <a:rPr lang="en-US" dirty="0" smtClean="0"/>
              <a:t> near </a:t>
            </a:r>
            <a:r>
              <a:rPr lang="en-US" dirty="0" smtClean="0"/>
              <a:t>perfectly</a:t>
            </a:r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Critical value of t: 1.96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5" name="Freeform 4"/>
          <p:cNvSpPr/>
          <p:nvPr/>
        </p:nvSpPr>
        <p:spPr>
          <a:xfrm>
            <a:off x="685800" y="3122578"/>
            <a:ext cx="2133600" cy="535022"/>
          </a:xfrm>
          <a:custGeom>
            <a:avLst/>
            <a:gdLst>
              <a:gd name="connsiteX0" fmla="*/ 1603916 w 1769570"/>
              <a:gd name="connsiteY0" fmla="*/ 155643 h 535022"/>
              <a:gd name="connsiteX1" fmla="*/ 1448274 w 1769570"/>
              <a:gd name="connsiteY1" fmla="*/ 136188 h 535022"/>
              <a:gd name="connsiteX2" fmla="*/ 1419091 w 1769570"/>
              <a:gd name="connsiteY2" fmla="*/ 126460 h 535022"/>
              <a:gd name="connsiteX3" fmla="*/ 1380180 w 1769570"/>
              <a:gd name="connsiteY3" fmla="*/ 116732 h 535022"/>
              <a:gd name="connsiteX4" fmla="*/ 1292631 w 1769570"/>
              <a:gd name="connsiteY4" fmla="*/ 87549 h 535022"/>
              <a:gd name="connsiteX5" fmla="*/ 1049440 w 1769570"/>
              <a:gd name="connsiteY5" fmla="*/ 68094 h 535022"/>
              <a:gd name="connsiteX6" fmla="*/ 991074 w 1769570"/>
              <a:gd name="connsiteY6" fmla="*/ 58366 h 535022"/>
              <a:gd name="connsiteX7" fmla="*/ 961891 w 1769570"/>
              <a:gd name="connsiteY7" fmla="*/ 48639 h 535022"/>
              <a:gd name="connsiteX8" fmla="*/ 835431 w 1769570"/>
              <a:gd name="connsiteY8" fmla="*/ 19456 h 535022"/>
              <a:gd name="connsiteX9" fmla="*/ 446325 w 1769570"/>
              <a:gd name="connsiteY9" fmla="*/ 0 h 535022"/>
              <a:gd name="connsiteX10" fmla="*/ 164223 w 1769570"/>
              <a:gd name="connsiteY10" fmla="*/ 9728 h 535022"/>
              <a:gd name="connsiteX11" fmla="*/ 144767 w 1769570"/>
              <a:gd name="connsiteY11" fmla="*/ 29183 h 535022"/>
              <a:gd name="connsiteX12" fmla="*/ 115584 w 1769570"/>
              <a:gd name="connsiteY12" fmla="*/ 38911 h 535022"/>
              <a:gd name="connsiteX13" fmla="*/ 47491 w 1769570"/>
              <a:gd name="connsiteY13" fmla="*/ 77822 h 535022"/>
              <a:gd name="connsiteX14" fmla="*/ 28035 w 1769570"/>
              <a:gd name="connsiteY14" fmla="*/ 107005 h 535022"/>
              <a:gd name="connsiteX15" fmla="*/ 18308 w 1769570"/>
              <a:gd name="connsiteY15" fmla="*/ 321013 h 535022"/>
              <a:gd name="connsiteX16" fmla="*/ 37763 w 1769570"/>
              <a:gd name="connsiteY16" fmla="*/ 359924 h 535022"/>
              <a:gd name="connsiteX17" fmla="*/ 135040 w 1769570"/>
              <a:gd name="connsiteY17" fmla="*/ 398834 h 535022"/>
              <a:gd name="connsiteX18" fmla="*/ 173950 w 1769570"/>
              <a:gd name="connsiteY18" fmla="*/ 418290 h 535022"/>
              <a:gd name="connsiteX19" fmla="*/ 212861 w 1769570"/>
              <a:gd name="connsiteY19" fmla="*/ 428017 h 535022"/>
              <a:gd name="connsiteX20" fmla="*/ 280954 w 1769570"/>
              <a:gd name="connsiteY20" fmla="*/ 457200 h 535022"/>
              <a:gd name="connsiteX21" fmla="*/ 339320 w 1769570"/>
              <a:gd name="connsiteY21" fmla="*/ 466928 h 535022"/>
              <a:gd name="connsiteX22" fmla="*/ 378231 w 1769570"/>
              <a:gd name="connsiteY22" fmla="*/ 476656 h 535022"/>
              <a:gd name="connsiteX23" fmla="*/ 475508 w 1769570"/>
              <a:gd name="connsiteY23" fmla="*/ 496111 h 535022"/>
              <a:gd name="connsiteX24" fmla="*/ 650605 w 1769570"/>
              <a:gd name="connsiteY24" fmla="*/ 505839 h 535022"/>
              <a:gd name="connsiteX25" fmla="*/ 806248 w 1769570"/>
              <a:gd name="connsiteY25" fmla="*/ 525294 h 535022"/>
              <a:gd name="connsiteX26" fmla="*/ 913252 w 1769570"/>
              <a:gd name="connsiteY26" fmla="*/ 535022 h 535022"/>
              <a:gd name="connsiteX27" fmla="*/ 1273176 w 1769570"/>
              <a:gd name="connsiteY27" fmla="*/ 525294 h 535022"/>
              <a:gd name="connsiteX28" fmla="*/ 1428818 w 1769570"/>
              <a:gd name="connsiteY28" fmla="*/ 515566 h 535022"/>
              <a:gd name="connsiteX29" fmla="*/ 1691465 w 1769570"/>
              <a:gd name="connsiteY29" fmla="*/ 505839 h 535022"/>
              <a:gd name="connsiteX30" fmla="*/ 1710920 w 1769570"/>
              <a:gd name="connsiteY30" fmla="*/ 486383 h 535022"/>
              <a:gd name="connsiteX31" fmla="*/ 1749831 w 1769570"/>
              <a:gd name="connsiteY31" fmla="*/ 466928 h 535022"/>
              <a:gd name="connsiteX32" fmla="*/ 1759559 w 1769570"/>
              <a:gd name="connsiteY32" fmla="*/ 428017 h 535022"/>
              <a:gd name="connsiteX33" fmla="*/ 1749831 w 1769570"/>
              <a:gd name="connsiteY33" fmla="*/ 359924 h 535022"/>
              <a:gd name="connsiteX34" fmla="*/ 1769286 w 1769570"/>
              <a:gd name="connsiteY34" fmla="*/ 330741 h 535022"/>
              <a:gd name="connsiteX35" fmla="*/ 1759559 w 1769570"/>
              <a:gd name="connsiteY35" fmla="*/ 301558 h 535022"/>
              <a:gd name="connsiteX36" fmla="*/ 1710920 w 1769570"/>
              <a:gd name="connsiteY36" fmla="*/ 262647 h 535022"/>
              <a:gd name="connsiteX37" fmla="*/ 1701193 w 1769570"/>
              <a:gd name="connsiteY37" fmla="*/ 233464 h 535022"/>
              <a:gd name="connsiteX38" fmla="*/ 1642827 w 1769570"/>
              <a:gd name="connsiteY38" fmla="*/ 204281 h 535022"/>
              <a:gd name="connsiteX39" fmla="*/ 1613644 w 1769570"/>
              <a:gd name="connsiteY39" fmla="*/ 194554 h 535022"/>
              <a:gd name="connsiteX40" fmla="*/ 1603916 w 1769570"/>
              <a:gd name="connsiteY40" fmla="*/ 155643 h 535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769570" h="535022">
                <a:moveTo>
                  <a:pt x="1603916" y="155643"/>
                </a:moveTo>
                <a:cubicBezTo>
                  <a:pt x="1552035" y="149158"/>
                  <a:pt x="1497875" y="152722"/>
                  <a:pt x="1448274" y="136188"/>
                </a:cubicBezTo>
                <a:cubicBezTo>
                  <a:pt x="1438546" y="132945"/>
                  <a:pt x="1428950" y="129277"/>
                  <a:pt x="1419091" y="126460"/>
                </a:cubicBezTo>
                <a:cubicBezTo>
                  <a:pt x="1406236" y="122787"/>
                  <a:pt x="1392863" y="120960"/>
                  <a:pt x="1380180" y="116732"/>
                </a:cubicBezTo>
                <a:cubicBezTo>
                  <a:pt x="1315965" y="95327"/>
                  <a:pt x="1350904" y="99203"/>
                  <a:pt x="1292631" y="87549"/>
                </a:cubicBezTo>
                <a:cubicBezTo>
                  <a:pt x="1200384" y="69100"/>
                  <a:pt x="1169591" y="74418"/>
                  <a:pt x="1049440" y="68094"/>
                </a:cubicBezTo>
                <a:cubicBezTo>
                  <a:pt x="1029985" y="64851"/>
                  <a:pt x="1010328" y="62645"/>
                  <a:pt x="991074" y="58366"/>
                </a:cubicBezTo>
                <a:cubicBezTo>
                  <a:pt x="981064" y="56142"/>
                  <a:pt x="971783" y="51337"/>
                  <a:pt x="961891" y="48639"/>
                </a:cubicBezTo>
                <a:cubicBezTo>
                  <a:pt x="956706" y="47225"/>
                  <a:pt x="855456" y="20791"/>
                  <a:pt x="835431" y="19456"/>
                </a:cubicBezTo>
                <a:cubicBezTo>
                  <a:pt x="705855" y="10818"/>
                  <a:pt x="446325" y="0"/>
                  <a:pt x="446325" y="0"/>
                </a:cubicBezTo>
                <a:cubicBezTo>
                  <a:pt x="352291" y="3243"/>
                  <a:pt x="257875" y="665"/>
                  <a:pt x="164223" y="9728"/>
                </a:cubicBezTo>
                <a:cubicBezTo>
                  <a:pt x="155094" y="10611"/>
                  <a:pt x="152631" y="24464"/>
                  <a:pt x="144767" y="29183"/>
                </a:cubicBezTo>
                <a:cubicBezTo>
                  <a:pt x="135974" y="34459"/>
                  <a:pt x="125009" y="34872"/>
                  <a:pt x="115584" y="38911"/>
                </a:cubicBezTo>
                <a:cubicBezTo>
                  <a:pt x="81025" y="53722"/>
                  <a:pt x="76800" y="58282"/>
                  <a:pt x="47491" y="77822"/>
                </a:cubicBezTo>
                <a:cubicBezTo>
                  <a:pt x="41006" y="87550"/>
                  <a:pt x="33836" y="96854"/>
                  <a:pt x="28035" y="107005"/>
                </a:cubicBezTo>
                <a:cubicBezTo>
                  <a:pt x="-15749" y="183626"/>
                  <a:pt x="468" y="190184"/>
                  <a:pt x="18308" y="321013"/>
                </a:cubicBezTo>
                <a:cubicBezTo>
                  <a:pt x="20267" y="335381"/>
                  <a:pt x="27509" y="349670"/>
                  <a:pt x="37763" y="359924"/>
                </a:cubicBezTo>
                <a:cubicBezTo>
                  <a:pt x="52971" y="375132"/>
                  <a:pt x="122378" y="393769"/>
                  <a:pt x="135040" y="398834"/>
                </a:cubicBezTo>
                <a:cubicBezTo>
                  <a:pt x="148504" y="404220"/>
                  <a:pt x="160372" y="413198"/>
                  <a:pt x="173950" y="418290"/>
                </a:cubicBezTo>
                <a:cubicBezTo>
                  <a:pt x="186468" y="422984"/>
                  <a:pt x="200296" y="423448"/>
                  <a:pt x="212861" y="428017"/>
                </a:cubicBezTo>
                <a:cubicBezTo>
                  <a:pt x="236069" y="436456"/>
                  <a:pt x="257352" y="449938"/>
                  <a:pt x="280954" y="457200"/>
                </a:cubicBezTo>
                <a:cubicBezTo>
                  <a:pt x="299805" y="463001"/>
                  <a:pt x="319979" y="463060"/>
                  <a:pt x="339320" y="466928"/>
                </a:cubicBezTo>
                <a:cubicBezTo>
                  <a:pt x="352430" y="469550"/>
                  <a:pt x="365376" y="472983"/>
                  <a:pt x="378231" y="476656"/>
                </a:cubicBezTo>
                <a:cubicBezTo>
                  <a:pt x="430260" y="491521"/>
                  <a:pt x="394816" y="489655"/>
                  <a:pt x="475508" y="496111"/>
                </a:cubicBezTo>
                <a:cubicBezTo>
                  <a:pt x="533777" y="500773"/>
                  <a:pt x="592239" y="502596"/>
                  <a:pt x="650605" y="505839"/>
                </a:cubicBezTo>
                <a:cubicBezTo>
                  <a:pt x="720747" y="529218"/>
                  <a:pt x="666059" y="513611"/>
                  <a:pt x="806248" y="525294"/>
                </a:cubicBezTo>
                <a:lnTo>
                  <a:pt x="913252" y="535022"/>
                </a:lnTo>
                <a:lnTo>
                  <a:pt x="1273176" y="525294"/>
                </a:lnTo>
                <a:cubicBezTo>
                  <a:pt x="1325121" y="523334"/>
                  <a:pt x="1376892" y="517981"/>
                  <a:pt x="1428818" y="515566"/>
                </a:cubicBezTo>
                <a:lnTo>
                  <a:pt x="1691465" y="505839"/>
                </a:lnTo>
                <a:cubicBezTo>
                  <a:pt x="1697950" y="499354"/>
                  <a:pt x="1703289" y="491470"/>
                  <a:pt x="1710920" y="486383"/>
                </a:cubicBezTo>
                <a:cubicBezTo>
                  <a:pt x="1722986" y="478339"/>
                  <a:pt x="1740547" y="478068"/>
                  <a:pt x="1749831" y="466928"/>
                </a:cubicBezTo>
                <a:cubicBezTo>
                  <a:pt x="1758390" y="456657"/>
                  <a:pt x="1756316" y="440987"/>
                  <a:pt x="1759559" y="428017"/>
                </a:cubicBezTo>
                <a:cubicBezTo>
                  <a:pt x="1756316" y="405319"/>
                  <a:pt x="1747550" y="382738"/>
                  <a:pt x="1749831" y="359924"/>
                </a:cubicBezTo>
                <a:cubicBezTo>
                  <a:pt x="1750994" y="348291"/>
                  <a:pt x="1767364" y="342273"/>
                  <a:pt x="1769286" y="330741"/>
                </a:cubicBezTo>
                <a:cubicBezTo>
                  <a:pt x="1770972" y="320627"/>
                  <a:pt x="1764835" y="310351"/>
                  <a:pt x="1759559" y="301558"/>
                </a:cubicBezTo>
                <a:cubicBezTo>
                  <a:pt x="1750320" y="286159"/>
                  <a:pt x="1724172" y="271482"/>
                  <a:pt x="1710920" y="262647"/>
                </a:cubicBezTo>
                <a:cubicBezTo>
                  <a:pt x="1707678" y="252919"/>
                  <a:pt x="1706469" y="242257"/>
                  <a:pt x="1701193" y="233464"/>
                </a:cubicBezTo>
                <a:cubicBezTo>
                  <a:pt x="1685393" y="207131"/>
                  <a:pt x="1671525" y="212480"/>
                  <a:pt x="1642827" y="204281"/>
                </a:cubicBezTo>
                <a:cubicBezTo>
                  <a:pt x="1632968" y="201464"/>
                  <a:pt x="1623372" y="197796"/>
                  <a:pt x="1613644" y="194554"/>
                </a:cubicBezTo>
                <a:lnTo>
                  <a:pt x="1603916" y="155643"/>
                </a:lnTo>
                <a:close/>
              </a:path>
            </a:pathLst>
          </a:cu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981200" y="4419600"/>
            <a:ext cx="711231" cy="381000"/>
          </a:xfrm>
          <a:custGeom>
            <a:avLst/>
            <a:gdLst>
              <a:gd name="connsiteX0" fmla="*/ 1603916 w 1769570"/>
              <a:gd name="connsiteY0" fmla="*/ 155643 h 535022"/>
              <a:gd name="connsiteX1" fmla="*/ 1448274 w 1769570"/>
              <a:gd name="connsiteY1" fmla="*/ 136188 h 535022"/>
              <a:gd name="connsiteX2" fmla="*/ 1419091 w 1769570"/>
              <a:gd name="connsiteY2" fmla="*/ 126460 h 535022"/>
              <a:gd name="connsiteX3" fmla="*/ 1380180 w 1769570"/>
              <a:gd name="connsiteY3" fmla="*/ 116732 h 535022"/>
              <a:gd name="connsiteX4" fmla="*/ 1292631 w 1769570"/>
              <a:gd name="connsiteY4" fmla="*/ 87549 h 535022"/>
              <a:gd name="connsiteX5" fmla="*/ 1049440 w 1769570"/>
              <a:gd name="connsiteY5" fmla="*/ 68094 h 535022"/>
              <a:gd name="connsiteX6" fmla="*/ 991074 w 1769570"/>
              <a:gd name="connsiteY6" fmla="*/ 58366 h 535022"/>
              <a:gd name="connsiteX7" fmla="*/ 961891 w 1769570"/>
              <a:gd name="connsiteY7" fmla="*/ 48639 h 535022"/>
              <a:gd name="connsiteX8" fmla="*/ 835431 w 1769570"/>
              <a:gd name="connsiteY8" fmla="*/ 19456 h 535022"/>
              <a:gd name="connsiteX9" fmla="*/ 446325 w 1769570"/>
              <a:gd name="connsiteY9" fmla="*/ 0 h 535022"/>
              <a:gd name="connsiteX10" fmla="*/ 164223 w 1769570"/>
              <a:gd name="connsiteY10" fmla="*/ 9728 h 535022"/>
              <a:gd name="connsiteX11" fmla="*/ 144767 w 1769570"/>
              <a:gd name="connsiteY11" fmla="*/ 29183 h 535022"/>
              <a:gd name="connsiteX12" fmla="*/ 115584 w 1769570"/>
              <a:gd name="connsiteY12" fmla="*/ 38911 h 535022"/>
              <a:gd name="connsiteX13" fmla="*/ 47491 w 1769570"/>
              <a:gd name="connsiteY13" fmla="*/ 77822 h 535022"/>
              <a:gd name="connsiteX14" fmla="*/ 28035 w 1769570"/>
              <a:gd name="connsiteY14" fmla="*/ 107005 h 535022"/>
              <a:gd name="connsiteX15" fmla="*/ 18308 w 1769570"/>
              <a:gd name="connsiteY15" fmla="*/ 321013 h 535022"/>
              <a:gd name="connsiteX16" fmla="*/ 37763 w 1769570"/>
              <a:gd name="connsiteY16" fmla="*/ 359924 h 535022"/>
              <a:gd name="connsiteX17" fmla="*/ 135040 w 1769570"/>
              <a:gd name="connsiteY17" fmla="*/ 398834 h 535022"/>
              <a:gd name="connsiteX18" fmla="*/ 173950 w 1769570"/>
              <a:gd name="connsiteY18" fmla="*/ 418290 h 535022"/>
              <a:gd name="connsiteX19" fmla="*/ 212861 w 1769570"/>
              <a:gd name="connsiteY19" fmla="*/ 428017 h 535022"/>
              <a:gd name="connsiteX20" fmla="*/ 280954 w 1769570"/>
              <a:gd name="connsiteY20" fmla="*/ 457200 h 535022"/>
              <a:gd name="connsiteX21" fmla="*/ 339320 w 1769570"/>
              <a:gd name="connsiteY21" fmla="*/ 466928 h 535022"/>
              <a:gd name="connsiteX22" fmla="*/ 378231 w 1769570"/>
              <a:gd name="connsiteY22" fmla="*/ 476656 h 535022"/>
              <a:gd name="connsiteX23" fmla="*/ 475508 w 1769570"/>
              <a:gd name="connsiteY23" fmla="*/ 496111 h 535022"/>
              <a:gd name="connsiteX24" fmla="*/ 650605 w 1769570"/>
              <a:gd name="connsiteY24" fmla="*/ 505839 h 535022"/>
              <a:gd name="connsiteX25" fmla="*/ 806248 w 1769570"/>
              <a:gd name="connsiteY25" fmla="*/ 525294 h 535022"/>
              <a:gd name="connsiteX26" fmla="*/ 913252 w 1769570"/>
              <a:gd name="connsiteY26" fmla="*/ 535022 h 535022"/>
              <a:gd name="connsiteX27" fmla="*/ 1273176 w 1769570"/>
              <a:gd name="connsiteY27" fmla="*/ 525294 h 535022"/>
              <a:gd name="connsiteX28" fmla="*/ 1428818 w 1769570"/>
              <a:gd name="connsiteY28" fmla="*/ 515566 h 535022"/>
              <a:gd name="connsiteX29" fmla="*/ 1691465 w 1769570"/>
              <a:gd name="connsiteY29" fmla="*/ 505839 h 535022"/>
              <a:gd name="connsiteX30" fmla="*/ 1710920 w 1769570"/>
              <a:gd name="connsiteY30" fmla="*/ 486383 h 535022"/>
              <a:gd name="connsiteX31" fmla="*/ 1749831 w 1769570"/>
              <a:gd name="connsiteY31" fmla="*/ 466928 h 535022"/>
              <a:gd name="connsiteX32" fmla="*/ 1759559 w 1769570"/>
              <a:gd name="connsiteY32" fmla="*/ 428017 h 535022"/>
              <a:gd name="connsiteX33" fmla="*/ 1749831 w 1769570"/>
              <a:gd name="connsiteY33" fmla="*/ 359924 h 535022"/>
              <a:gd name="connsiteX34" fmla="*/ 1769286 w 1769570"/>
              <a:gd name="connsiteY34" fmla="*/ 330741 h 535022"/>
              <a:gd name="connsiteX35" fmla="*/ 1759559 w 1769570"/>
              <a:gd name="connsiteY35" fmla="*/ 301558 h 535022"/>
              <a:gd name="connsiteX36" fmla="*/ 1710920 w 1769570"/>
              <a:gd name="connsiteY36" fmla="*/ 262647 h 535022"/>
              <a:gd name="connsiteX37" fmla="*/ 1701193 w 1769570"/>
              <a:gd name="connsiteY37" fmla="*/ 233464 h 535022"/>
              <a:gd name="connsiteX38" fmla="*/ 1642827 w 1769570"/>
              <a:gd name="connsiteY38" fmla="*/ 204281 h 535022"/>
              <a:gd name="connsiteX39" fmla="*/ 1613644 w 1769570"/>
              <a:gd name="connsiteY39" fmla="*/ 194554 h 535022"/>
              <a:gd name="connsiteX40" fmla="*/ 1603916 w 1769570"/>
              <a:gd name="connsiteY40" fmla="*/ 155643 h 535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1769570" h="535022">
                <a:moveTo>
                  <a:pt x="1603916" y="155643"/>
                </a:moveTo>
                <a:cubicBezTo>
                  <a:pt x="1552035" y="149158"/>
                  <a:pt x="1497875" y="152722"/>
                  <a:pt x="1448274" y="136188"/>
                </a:cubicBezTo>
                <a:cubicBezTo>
                  <a:pt x="1438546" y="132945"/>
                  <a:pt x="1428950" y="129277"/>
                  <a:pt x="1419091" y="126460"/>
                </a:cubicBezTo>
                <a:cubicBezTo>
                  <a:pt x="1406236" y="122787"/>
                  <a:pt x="1392863" y="120960"/>
                  <a:pt x="1380180" y="116732"/>
                </a:cubicBezTo>
                <a:cubicBezTo>
                  <a:pt x="1315965" y="95327"/>
                  <a:pt x="1350904" y="99203"/>
                  <a:pt x="1292631" y="87549"/>
                </a:cubicBezTo>
                <a:cubicBezTo>
                  <a:pt x="1200384" y="69100"/>
                  <a:pt x="1169591" y="74418"/>
                  <a:pt x="1049440" y="68094"/>
                </a:cubicBezTo>
                <a:cubicBezTo>
                  <a:pt x="1029985" y="64851"/>
                  <a:pt x="1010328" y="62645"/>
                  <a:pt x="991074" y="58366"/>
                </a:cubicBezTo>
                <a:cubicBezTo>
                  <a:pt x="981064" y="56142"/>
                  <a:pt x="971783" y="51337"/>
                  <a:pt x="961891" y="48639"/>
                </a:cubicBezTo>
                <a:cubicBezTo>
                  <a:pt x="956706" y="47225"/>
                  <a:pt x="855456" y="20791"/>
                  <a:pt x="835431" y="19456"/>
                </a:cubicBezTo>
                <a:cubicBezTo>
                  <a:pt x="705855" y="10818"/>
                  <a:pt x="446325" y="0"/>
                  <a:pt x="446325" y="0"/>
                </a:cubicBezTo>
                <a:cubicBezTo>
                  <a:pt x="352291" y="3243"/>
                  <a:pt x="257875" y="665"/>
                  <a:pt x="164223" y="9728"/>
                </a:cubicBezTo>
                <a:cubicBezTo>
                  <a:pt x="155094" y="10611"/>
                  <a:pt x="152631" y="24464"/>
                  <a:pt x="144767" y="29183"/>
                </a:cubicBezTo>
                <a:cubicBezTo>
                  <a:pt x="135974" y="34459"/>
                  <a:pt x="125009" y="34872"/>
                  <a:pt x="115584" y="38911"/>
                </a:cubicBezTo>
                <a:cubicBezTo>
                  <a:pt x="81025" y="53722"/>
                  <a:pt x="76800" y="58282"/>
                  <a:pt x="47491" y="77822"/>
                </a:cubicBezTo>
                <a:cubicBezTo>
                  <a:pt x="41006" y="87550"/>
                  <a:pt x="33836" y="96854"/>
                  <a:pt x="28035" y="107005"/>
                </a:cubicBezTo>
                <a:cubicBezTo>
                  <a:pt x="-15749" y="183626"/>
                  <a:pt x="468" y="190184"/>
                  <a:pt x="18308" y="321013"/>
                </a:cubicBezTo>
                <a:cubicBezTo>
                  <a:pt x="20267" y="335381"/>
                  <a:pt x="27509" y="349670"/>
                  <a:pt x="37763" y="359924"/>
                </a:cubicBezTo>
                <a:cubicBezTo>
                  <a:pt x="52971" y="375132"/>
                  <a:pt x="122378" y="393769"/>
                  <a:pt x="135040" y="398834"/>
                </a:cubicBezTo>
                <a:cubicBezTo>
                  <a:pt x="148504" y="404220"/>
                  <a:pt x="160372" y="413198"/>
                  <a:pt x="173950" y="418290"/>
                </a:cubicBezTo>
                <a:cubicBezTo>
                  <a:pt x="186468" y="422984"/>
                  <a:pt x="200296" y="423448"/>
                  <a:pt x="212861" y="428017"/>
                </a:cubicBezTo>
                <a:cubicBezTo>
                  <a:pt x="236069" y="436456"/>
                  <a:pt x="257352" y="449938"/>
                  <a:pt x="280954" y="457200"/>
                </a:cubicBezTo>
                <a:cubicBezTo>
                  <a:pt x="299805" y="463001"/>
                  <a:pt x="319979" y="463060"/>
                  <a:pt x="339320" y="466928"/>
                </a:cubicBezTo>
                <a:cubicBezTo>
                  <a:pt x="352430" y="469550"/>
                  <a:pt x="365376" y="472983"/>
                  <a:pt x="378231" y="476656"/>
                </a:cubicBezTo>
                <a:cubicBezTo>
                  <a:pt x="430260" y="491521"/>
                  <a:pt x="394816" y="489655"/>
                  <a:pt x="475508" y="496111"/>
                </a:cubicBezTo>
                <a:cubicBezTo>
                  <a:pt x="533777" y="500773"/>
                  <a:pt x="592239" y="502596"/>
                  <a:pt x="650605" y="505839"/>
                </a:cubicBezTo>
                <a:cubicBezTo>
                  <a:pt x="720747" y="529218"/>
                  <a:pt x="666059" y="513611"/>
                  <a:pt x="806248" y="525294"/>
                </a:cubicBezTo>
                <a:lnTo>
                  <a:pt x="913252" y="535022"/>
                </a:lnTo>
                <a:lnTo>
                  <a:pt x="1273176" y="525294"/>
                </a:lnTo>
                <a:cubicBezTo>
                  <a:pt x="1325121" y="523334"/>
                  <a:pt x="1376892" y="517981"/>
                  <a:pt x="1428818" y="515566"/>
                </a:cubicBezTo>
                <a:lnTo>
                  <a:pt x="1691465" y="505839"/>
                </a:lnTo>
                <a:cubicBezTo>
                  <a:pt x="1697950" y="499354"/>
                  <a:pt x="1703289" y="491470"/>
                  <a:pt x="1710920" y="486383"/>
                </a:cubicBezTo>
                <a:cubicBezTo>
                  <a:pt x="1722986" y="478339"/>
                  <a:pt x="1740547" y="478068"/>
                  <a:pt x="1749831" y="466928"/>
                </a:cubicBezTo>
                <a:cubicBezTo>
                  <a:pt x="1758390" y="456657"/>
                  <a:pt x="1756316" y="440987"/>
                  <a:pt x="1759559" y="428017"/>
                </a:cubicBezTo>
                <a:cubicBezTo>
                  <a:pt x="1756316" y="405319"/>
                  <a:pt x="1747550" y="382738"/>
                  <a:pt x="1749831" y="359924"/>
                </a:cubicBezTo>
                <a:cubicBezTo>
                  <a:pt x="1750994" y="348291"/>
                  <a:pt x="1767364" y="342273"/>
                  <a:pt x="1769286" y="330741"/>
                </a:cubicBezTo>
                <a:cubicBezTo>
                  <a:pt x="1770972" y="320627"/>
                  <a:pt x="1764835" y="310351"/>
                  <a:pt x="1759559" y="301558"/>
                </a:cubicBezTo>
                <a:cubicBezTo>
                  <a:pt x="1750320" y="286159"/>
                  <a:pt x="1724172" y="271482"/>
                  <a:pt x="1710920" y="262647"/>
                </a:cubicBezTo>
                <a:cubicBezTo>
                  <a:pt x="1707678" y="252919"/>
                  <a:pt x="1706469" y="242257"/>
                  <a:pt x="1701193" y="233464"/>
                </a:cubicBezTo>
                <a:cubicBezTo>
                  <a:pt x="1685393" y="207131"/>
                  <a:pt x="1671525" y="212480"/>
                  <a:pt x="1642827" y="204281"/>
                </a:cubicBezTo>
                <a:cubicBezTo>
                  <a:pt x="1632968" y="201464"/>
                  <a:pt x="1623372" y="197796"/>
                  <a:pt x="1613644" y="194554"/>
                </a:cubicBezTo>
                <a:lnTo>
                  <a:pt x="1603916" y="155643"/>
                </a:lnTo>
                <a:close/>
              </a:path>
            </a:pathLst>
          </a:custGeom>
          <a:solidFill>
            <a:schemeClr val="accent1">
              <a:alpha val="0"/>
            </a:scheme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74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847850"/>
            <a:ext cx="5943600" cy="46916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221831" y="609600"/>
            <a:ext cx="60933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Impulse Response:</a:t>
            </a:r>
          </a:p>
          <a:p>
            <a:pPr algn="ctr"/>
            <a:r>
              <a:rPr lang="en-US" dirty="0" smtClean="0"/>
              <a:t>A one Standard Deviation (SD) shock to </a:t>
            </a:r>
            <a:r>
              <a:rPr lang="en-US" dirty="0" err="1" smtClean="0"/>
              <a:t>Leading_Series</a:t>
            </a:r>
            <a:r>
              <a:rPr lang="en-US" dirty="0" smtClean="0"/>
              <a:t> leads to a positive </a:t>
            </a:r>
            <a:r>
              <a:rPr lang="en-US" dirty="0" smtClean="0"/>
              <a:t>2.07</a:t>
            </a:r>
            <a:r>
              <a:rPr lang="en-US" dirty="0" smtClean="0"/>
              <a:t> </a:t>
            </a:r>
            <a:r>
              <a:rPr lang="en-US" dirty="0" smtClean="0"/>
              <a:t>UNIT movement in </a:t>
            </a:r>
            <a:r>
              <a:rPr lang="en-US" dirty="0" err="1" smtClean="0"/>
              <a:t>Series_of_Interest</a:t>
            </a:r>
            <a:r>
              <a:rPr lang="en-US" dirty="0" smtClean="0"/>
              <a:t>;  effects in all other periods are statistically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526062" y="2786390"/>
            <a:ext cx="4363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2.07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709740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1401</TotalTime>
  <Words>230</Words>
  <Application>Microsoft Office PowerPoint</Application>
  <PresentationFormat>On-screen Show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Summers, John</dc:creator>
  <cp:lastModifiedBy>Summers, John</cp:lastModifiedBy>
  <cp:revision>22</cp:revision>
  <cp:lastPrinted>2013-11-19T22:10:42Z</cp:lastPrinted>
  <dcterms:created xsi:type="dcterms:W3CDTF">2006-08-16T00:00:00Z</dcterms:created>
  <dcterms:modified xsi:type="dcterms:W3CDTF">2013-11-20T17:06:34Z</dcterms:modified>
</cp:coreProperties>
</file>